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4"/>
  </p:sldMasterIdLst>
  <p:notesMasterIdLst>
    <p:notesMasterId r:id="rId47"/>
  </p:notesMasterIdLst>
  <p:sldIdLst>
    <p:sldId id="390" r:id="rId5"/>
    <p:sldId id="258" r:id="rId6"/>
    <p:sldId id="391" r:id="rId7"/>
    <p:sldId id="431" r:id="rId8"/>
    <p:sldId id="402" r:id="rId9"/>
    <p:sldId id="409" r:id="rId10"/>
    <p:sldId id="403" r:id="rId11"/>
    <p:sldId id="411" r:id="rId12"/>
    <p:sldId id="412" r:id="rId13"/>
    <p:sldId id="455" r:id="rId14"/>
    <p:sldId id="461" r:id="rId15"/>
    <p:sldId id="310" r:id="rId16"/>
    <p:sldId id="419" r:id="rId17"/>
    <p:sldId id="421" r:id="rId18"/>
    <p:sldId id="423" r:id="rId19"/>
    <p:sldId id="438" r:id="rId20"/>
    <p:sldId id="467" r:id="rId21"/>
    <p:sldId id="440" r:id="rId22"/>
    <p:sldId id="393" r:id="rId23"/>
    <p:sldId id="424" r:id="rId24"/>
    <p:sldId id="444" r:id="rId25"/>
    <p:sldId id="439" r:id="rId26"/>
    <p:sldId id="466" r:id="rId27"/>
    <p:sldId id="432" r:id="rId28"/>
    <p:sldId id="428" r:id="rId29"/>
    <p:sldId id="426" r:id="rId30"/>
    <p:sldId id="453" r:id="rId31"/>
    <p:sldId id="454" r:id="rId32"/>
    <p:sldId id="451" r:id="rId33"/>
    <p:sldId id="456" r:id="rId34"/>
    <p:sldId id="446" r:id="rId35"/>
    <p:sldId id="457" r:id="rId36"/>
    <p:sldId id="458" r:id="rId37"/>
    <p:sldId id="468" r:id="rId38"/>
    <p:sldId id="433" r:id="rId39"/>
    <p:sldId id="429" r:id="rId40"/>
    <p:sldId id="430" r:id="rId41"/>
    <p:sldId id="464" r:id="rId42"/>
    <p:sldId id="436" r:id="rId43"/>
    <p:sldId id="437" r:id="rId44"/>
    <p:sldId id="469" r:id="rId45"/>
    <p:sldId id="447" r:id="rId46"/>
  </p:sldIdLst>
  <p:sldSz cx="12192000" cy="6858000"/>
  <p:notesSz cx="6858000" cy="9144000"/>
  <p:custDataLst>
    <p:tags r:id="rId4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993300"/>
    <a:srgbClr val="FB9353"/>
    <a:srgbClr val="B20009"/>
    <a:srgbClr val="D2D2D2"/>
    <a:srgbClr val="B6B6B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5A434D-4FF3-554A-A43B-C8C149EF95B1}" v="32" dt="2023-05-25T02:46:42.8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6E1EE8-2E0A-4F86-A2C3-B0BD980EB7C3}" styleName="Table_0">
    <a:wholeTbl>
      <a:tcTxStyle b="off" i="off">
        <a:font>
          <a:latin typeface="Cambria"/>
          <a:ea typeface="Cambria"/>
          <a:cs typeface="Cambria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BF5"/>
          </a:solidFill>
        </a:fill>
      </a:tcStyle>
    </a:wholeTbl>
    <a:band1H>
      <a:tcStyle>
        <a:tcBdr/>
        <a:fill>
          <a:solidFill>
            <a:srgbClr val="CAD4EA"/>
          </a:solidFill>
        </a:fill>
      </a:tcStyle>
    </a:band1H>
    <a:band1V>
      <a:tcStyle>
        <a:tcBdr/>
        <a:fill>
          <a:solidFill>
            <a:srgbClr val="CAD4EA"/>
          </a:solidFill>
        </a:fill>
      </a:tcStyle>
    </a:band1V>
    <a:lastCol>
      <a:tcTxStyle b="on" i="off">
        <a:font>
          <a:latin typeface="Cambria"/>
          <a:ea typeface="Cambria"/>
          <a:cs typeface="Cambria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mbria"/>
          <a:ea typeface="Cambria"/>
          <a:cs typeface="Cambria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mbria"/>
          <a:ea typeface="Cambria"/>
          <a:cs typeface="Cambria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mbria"/>
          <a:ea typeface="Cambria"/>
          <a:cs typeface="Cambria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60"/>
  </p:normalViewPr>
  <p:slideViewPr>
    <p:cSldViewPr snapToGrid="0">
      <p:cViewPr varScale="1">
        <p:scale>
          <a:sx n="123" d="100"/>
          <a:sy n="123" d="100"/>
        </p:scale>
        <p:origin x="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gs" Target="tags/tag1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err="1"/>
              <a:t>Eg</a:t>
            </a:r>
            <a:r>
              <a:rPr lang="en-GB"/>
              <a:t>: Alba</a:t>
            </a:r>
            <a:r>
              <a:rPr lang="en-GB" baseline="0"/>
              <a:t> Price Changing over time in Matara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LK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In LKR (x100)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Sheet1!$A$2:$A$204</c:f>
              <c:numCache>
                <c:formatCode>d\-mmm\-yy</c:formatCode>
                <c:ptCount val="203"/>
                <c:pt idx="0">
                  <c:v>45062</c:v>
                </c:pt>
                <c:pt idx="1">
                  <c:v>45055</c:v>
                </c:pt>
                <c:pt idx="2">
                  <c:v>45048</c:v>
                </c:pt>
                <c:pt idx="3">
                  <c:v>45041</c:v>
                </c:pt>
                <c:pt idx="4">
                  <c:v>45013</c:v>
                </c:pt>
                <c:pt idx="5">
                  <c:v>45006</c:v>
                </c:pt>
                <c:pt idx="6">
                  <c:v>44999</c:v>
                </c:pt>
                <c:pt idx="7">
                  <c:v>44992</c:v>
                </c:pt>
                <c:pt idx="8">
                  <c:v>44985</c:v>
                </c:pt>
                <c:pt idx="9">
                  <c:v>44978</c:v>
                </c:pt>
                <c:pt idx="10">
                  <c:v>44971</c:v>
                </c:pt>
                <c:pt idx="11">
                  <c:v>44964</c:v>
                </c:pt>
                <c:pt idx="12">
                  <c:v>44957</c:v>
                </c:pt>
                <c:pt idx="13">
                  <c:v>44950</c:v>
                </c:pt>
                <c:pt idx="14">
                  <c:v>44943</c:v>
                </c:pt>
                <c:pt idx="15">
                  <c:v>44936</c:v>
                </c:pt>
                <c:pt idx="16">
                  <c:v>44929</c:v>
                </c:pt>
                <c:pt idx="17">
                  <c:v>44922</c:v>
                </c:pt>
                <c:pt idx="18">
                  <c:v>44915</c:v>
                </c:pt>
                <c:pt idx="19">
                  <c:v>44908</c:v>
                </c:pt>
                <c:pt idx="20">
                  <c:v>44900</c:v>
                </c:pt>
                <c:pt idx="21">
                  <c:v>44894</c:v>
                </c:pt>
                <c:pt idx="22">
                  <c:v>44887</c:v>
                </c:pt>
                <c:pt idx="23">
                  <c:v>44880</c:v>
                </c:pt>
                <c:pt idx="24">
                  <c:v>44873</c:v>
                </c:pt>
                <c:pt idx="25">
                  <c:v>44866</c:v>
                </c:pt>
                <c:pt idx="26">
                  <c:v>44859</c:v>
                </c:pt>
                <c:pt idx="27">
                  <c:v>44852</c:v>
                </c:pt>
                <c:pt idx="28">
                  <c:v>44845</c:v>
                </c:pt>
                <c:pt idx="29">
                  <c:v>44838</c:v>
                </c:pt>
                <c:pt idx="30">
                  <c:v>44831</c:v>
                </c:pt>
                <c:pt idx="31">
                  <c:v>44824</c:v>
                </c:pt>
                <c:pt idx="32">
                  <c:v>44817</c:v>
                </c:pt>
                <c:pt idx="33">
                  <c:v>44810</c:v>
                </c:pt>
                <c:pt idx="34">
                  <c:v>44803</c:v>
                </c:pt>
                <c:pt idx="35">
                  <c:v>44796</c:v>
                </c:pt>
                <c:pt idx="36">
                  <c:v>44789</c:v>
                </c:pt>
                <c:pt idx="37">
                  <c:v>44782</c:v>
                </c:pt>
                <c:pt idx="38">
                  <c:v>44775</c:v>
                </c:pt>
                <c:pt idx="39">
                  <c:v>44768</c:v>
                </c:pt>
                <c:pt idx="40">
                  <c:v>44761</c:v>
                </c:pt>
                <c:pt idx="41">
                  <c:v>44754</c:v>
                </c:pt>
                <c:pt idx="42">
                  <c:v>44747</c:v>
                </c:pt>
                <c:pt idx="43">
                  <c:v>44740</c:v>
                </c:pt>
                <c:pt idx="44">
                  <c:v>44733</c:v>
                </c:pt>
                <c:pt idx="45">
                  <c:v>44727</c:v>
                </c:pt>
                <c:pt idx="46">
                  <c:v>44719</c:v>
                </c:pt>
                <c:pt idx="47">
                  <c:v>44712</c:v>
                </c:pt>
                <c:pt idx="48">
                  <c:v>44705</c:v>
                </c:pt>
                <c:pt idx="49">
                  <c:v>44698</c:v>
                </c:pt>
                <c:pt idx="50">
                  <c:v>44685</c:v>
                </c:pt>
                <c:pt idx="51">
                  <c:v>44677</c:v>
                </c:pt>
                <c:pt idx="52">
                  <c:v>44670</c:v>
                </c:pt>
                <c:pt idx="53">
                  <c:v>44656</c:v>
                </c:pt>
                <c:pt idx="54">
                  <c:v>44649</c:v>
                </c:pt>
                <c:pt idx="55">
                  <c:v>44642</c:v>
                </c:pt>
                <c:pt idx="56">
                  <c:v>44635</c:v>
                </c:pt>
                <c:pt idx="57">
                  <c:v>44628</c:v>
                </c:pt>
                <c:pt idx="58">
                  <c:v>44620</c:v>
                </c:pt>
                <c:pt idx="59">
                  <c:v>44614</c:v>
                </c:pt>
                <c:pt idx="60">
                  <c:v>44606</c:v>
                </c:pt>
                <c:pt idx="61">
                  <c:v>44600</c:v>
                </c:pt>
                <c:pt idx="62">
                  <c:v>44593</c:v>
                </c:pt>
                <c:pt idx="63">
                  <c:v>44586</c:v>
                </c:pt>
                <c:pt idx="64">
                  <c:v>44579</c:v>
                </c:pt>
                <c:pt idx="65">
                  <c:v>44565</c:v>
                </c:pt>
                <c:pt idx="66">
                  <c:v>44572</c:v>
                </c:pt>
              </c:numCache>
            </c:numRef>
          </c:cat>
          <c:val>
            <c:numRef>
              <c:f>Sheet1!$C$2:$C$204</c:f>
              <c:numCache>
                <c:formatCode>General</c:formatCode>
                <c:ptCount val="203"/>
                <c:pt idx="0">
                  <c:v>55</c:v>
                </c:pt>
                <c:pt idx="1">
                  <c:v>55</c:v>
                </c:pt>
                <c:pt idx="2">
                  <c:v>57</c:v>
                </c:pt>
                <c:pt idx="3">
                  <c:v>55</c:v>
                </c:pt>
                <c:pt idx="4">
                  <c:v>55</c:v>
                </c:pt>
                <c:pt idx="5">
                  <c:v>55</c:v>
                </c:pt>
                <c:pt idx="6">
                  <c:v>55</c:v>
                </c:pt>
                <c:pt idx="7">
                  <c:v>62</c:v>
                </c:pt>
                <c:pt idx="8">
                  <c:v>62</c:v>
                </c:pt>
                <c:pt idx="9">
                  <c:v>63</c:v>
                </c:pt>
                <c:pt idx="10">
                  <c:v>65</c:v>
                </c:pt>
                <c:pt idx="11">
                  <c:v>65</c:v>
                </c:pt>
                <c:pt idx="12">
                  <c:v>65</c:v>
                </c:pt>
                <c:pt idx="13">
                  <c:v>65</c:v>
                </c:pt>
                <c:pt idx="14">
                  <c:v>65</c:v>
                </c:pt>
                <c:pt idx="15">
                  <c:v>64</c:v>
                </c:pt>
                <c:pt idx="16">
                  <c:v>64</c:v>
                </c:pt>
                <c:pt idx="17">
                  <c:v>64</c:v>
                </c:pt>
                <c:pt idx="18">
                  <c:v>64</c:v>
                </c:pt>
                <c:pt idx="19">
                  <c:v>64</c:v>
                </c:pt>
                <c:pt idx="20">
                  <c:v>64</c:v>
                </c:pt>
                <c:pt idx="21">
                  <c:v>64</c:v>
                </c:pt>
                <c:pt idx="22">
                  <c:v>64</c:v>
                </c:pt>
                <c:pt idx="23">
                  <c:v>64</c:v>
                </c:pt>
                <c:pt idx="24">
                  <c:v>64</c:v>
                </c:pt>
                <c:pt idx="25">
                  <c:v>64</c:v>
                </c:pt>
                <c:pt idx="26">
                  <c:v>64</c:v>
                </c:pt>
                <c:pt idx="27">
                  <c:v>64</c:v>
                </c:pt>
                <c:pt idx="28">
                  <c:v>64</c:v>
                </c:pt>
                <c:pt idx="29">
                  <c:v>64</c:v>
                </c:pt>
                <c:pt idx="30">
                  <c:v>64</c:v>
                </c:pt>
                <c:pt idx="31">
                  <c:v>64</c:v>
                </c:pt>
                <c:pt idx="32">
                  <c:v>64</c:v>
                </c:pt>
                <c:pt idx="33">
                  <c:v>64</c:v>
                </c:pt>
                <c:pt idx="34">
                  <c:v>64</c:v>
                </c:pt>
                <c:pt idx="35">
                  <c:v>64</c:v>
                </c:pt>
                <c:pt idx="36">
                  <c:v>64</c:v>
                </c:pt>
                <c:pt idx="37">
                  <c:v>64</c:v>
                </c:pt>
                <c:pt idx="38">
                  <c:v>64</c:v>
                </c:pt>
                <c:pt idx="39">
                  <c:v>64</c:v>
                </c:pt>
                <c:pt idx="40">
                  <c:v>64</c:v>
                </c:pt>
                <c:pt idx="41">
                  <c:v>64</c:v>
                </c:pt>
                <c:pt idx="42">
                  <c:v>64</c:v>
                </c:pt>
                <c:pt idx="43">
                  <c:v>64</c:v>
                </c:pt>
                <c:pt idx="44">
                  <c:v>55</c:v>
                </c:pt>
                <c:pt idx="45">
                  <c:v>55</c:v>
                </c:pt>
                <c:pt idx="46">
                  <c:v>55</c:v>
                </c:pt>
                <c:pt idx="47">
                  <c:v>55</c:v>
                </c:pt>
                <c:pt idx="48">
                  <c:v>42</c:v>
                </c:pt>
                <c:pt idx="49">
                  <c:v>42</c:v>
                </c:pt>
                <c:pt idx="50">
                  <c:v>42</c:v>
                </c:pt>
                <c:pt idx="51">
                  <c:v>42</c:v>
                </c:pt>
                <c:pt idx="52">
                  <c:v>42</c:v>
                </c:pt>
                <c:pt idx="53">
                  <c:v>42</c:v>
                </c:pt>
                <c:pt idx="54">
                  <c:v>40</c:v>
                </c:pt>
                <c:pt idx="55">
                  <c:v>40</c:v>
                </c:pt>
                <c:pt idx="56">
                  <c:v>35</c:v>
                </c:pt>
                <c:pt idx="57">
                  <c:v>36</c:v>
                </c:pt>
                <c:pt idx="58">
                  <c:v>24</c:v>
                </c:pt>
                <c:pt idx="59">
                  <c:v>35</c:v>
                </c:pt>
                <c:pt idx="60">
                  <c:v>35</c:v>
                </c:pt>
                <c:pt idx="61">
                  <c:v>36</c:v>
                </c:pt>
                <c:pt idx="62">
                  <c:v>36</c:v>
                </c:pt>
                <c:pt idx="63">
                  <c:v>28</c:v>
                </c:pt>
                <c:pt idx="64">
                  <c:v>28</c:v>
                </c:pt>
                <c:pt idx="65">
                  <c:v>28</c:v>
                </c:pt>
                <c:pt idx="66">
                  <c:v>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EAF-442F-817F-ECA5777F1149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In USD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Sheet1!$A$2:$A$204</c:f>
              <c:numCache>
                <c:formatCode>d\-mmm\-yy</c:formatCode>
                <c:ptCount val="203"/>
                <c:pt idx="0">
                  <c:v>45062</c:v>
                </c:pt>
                <c:pt idx="1">
                  <c:v>45055</c:v>
                </c:pt>
                <c:pt idx="2">
                  <c:v>45048</c:v>
                </c:pt>
                <c:pt idx="3">
                  <c:v>45041</c:v>
                </c:pt>
                <c:pt idx="4">
                  <c:v>45013</c:v>
                </c:pt>
                <c:pt idx="5">
                  <c:v>45006</c:v>
                </c:pt>
                <c:pt idx="6">
                  <c:v>44999</c:v>
                </c:pt>
                <c:pt idx="7">
                  <c:v>44992</c:v>
                </c:pt>
                <c:pt idx="8">
                  <c:v>44985</c:v>
                </c:pt>
                <c:pt idx="9">
                  <c:v>44978</c:v>
                </c:pt>
                <c:pt idx="10">
                  <c:v>44971</c:v>
                </c:pt>
                <c:pt idx="11">
                  <c:v>44964</c:v>
                </c:pt>
                <c:pt idx="12">
                  <c:v>44957</c:v>
                </c:pt>
                <c:pt idx="13">
                  <c:v>44950</c:v>
                </c:pt>
                <c:pt idx="14">
                  <c:v>44943</c:v>
                </c:pt>
                <c:pt idx="15">
                  <c:v>44936</c:v>
                </c:pt>
                <c:pt idx="16">
                  <c:v>44929</c:v>
                </c:pt>
                <c:pt idx="17">
                  <c:v>44922</c:v>
                </c:pt>
                <c:pt idx="18">
                  <c:v>44915</c:v>
                </c:pt>
                <c:pt idx="19">
                  <c:v>44908</c:v>
                </c:pt>
                <c:pt idx="20">
                  <c:v>44900</c:v>
                </c:pt>
                <c:pt idx="21">
                  <c:v>44894</c:v>
                </c:pt>
                <c:pt idx="22">
                  <c:v>44887</c:v>
                </c:pt>
                <c:pt idx="23">
                  <c:v>44880</c:v>
                </c:pt>
                <c:pt idx="24">
                  <c:v>44873</c:v>
                </c:pt>
                <c:pt idx="25">
                  <c:v>44866</c:v>
                </c:pt>
                <c:pt idx="26">
                  <c:v>44859</c:v>
                </c:pt>
                <c:pt idx="27">
                  <c:v>44852</c:v>
                </c:pt>
                <c:pt idx="28">
                  <c:v>44845</c:v>
                </c:pt>
                <c:pt idx="29">
                  <c:v>44838</c:v>
                </c:pt>
                <c:pt idx="30">
                  <c:v>44831</c:v>
                </c:pt>
                <c:pt idx="31">
                  <c:v>44824</c:v>
                </c:pt>
                <c:pt idx="32">
                  <c:v>44817</c:v>
                </c:pt>
                <c:pt idx="33">
                  <c:v>44810</c:v>
                </c:pt>
                <c:pt idx="34">
                  <c:v>44803</c:v>
                </c:pt>
                <c:pt idx="35">
                  <c:v>44796</c:v>
                </c:pt>
                <c:pt idx="36">
                  <c:v>44789</c:v>
                </c:pt>
                <c:pt idx="37">
                  <c:v>44782</c:v>
                </c:pt>
                <c:pt idx="38">
                  <c:v>44775</c:v>
                </c:pt>
                <c:pt idx="39">
                  <c:v>44768</c:v>
                </c:pt>
                <c:pt idx="40">
                  <c:v>44761</c:v>
                </c:pt>
                <c:pt idx="41">
                  <c:v>44754</c:v>
                </c:pt>
                <c:pt idx="42">
                  <c:v>44747</c:v>
                </c:pt>
                <c:pt idx="43">
                  <c:v>44740</c:v>
                </c:pt>
                <c:pt idx="44">
                  <c:v>44733</c:v>
                </c:pt>
                <c:pt idx="45">
                  <c:v>44727</c:v>
                </c:pt>
                <c:pt idx="46">
                  <c:v>44719</c:v>
                </c:pt>
                <c:pt idx="47">
                  <c:v>44712</c:v>
                </c:pt>
                <c:pt idx="48">
                  <c:v>44705</c:v>
                </c:pt>
                <c:pt idx="49">
                  <c:v>44698</c:v>
                </c:pt>
                <c:pt idx="50">
                  <c:v>44685</c:v>
                </c:pt>
                <c:pt idx="51">
                  <c:v>44677</c:v>
                </c:pt>
                <c:pt idx="52">
                  <c:v>44670</c:v>
                </c:pt>
                <c:pt idx="53">
                  <c:v>44656</c:v>
                </c:pt>
                <c:pt idx="54">
                  <c:v>44649</c:v>
                </c:pt>
                <c:pt idx="55">
                  <c:v>44642</c:v>
                </c:pt>
                <c:pt idx="56">
                  <c:v>44635</c:v>
                </c:pt>
                <c:pt idx="57">
                  <c:v>44628</c:v>
                </c:pt>
                <c:pt idx="58">
                  <c:v>44620</c:v>
                </c:pt>
                <c:pt idx="59">
                  <c:v>44614</c:v>
                </c:pt>
                <c:pt idx="60">
                  <c:v>44606</c:v>
                </c:pt>
                <c:pt idx="61">
                  <c:v>44600</c:v>
                </c:pt>
                <c:pt idx="62">
                  <c:v>44593</c:v>
                </c:pt>
                <c:pt idx="63">
                  <c:v>44586</c:v>
                </c:pt>
                <c:pt idx="64">
                  <c:v>44579</c:v>
                </c:pt>
                <c:pt idx="65">
                  <c:v>44565</c:v>
                </c:pt>
                <c:pt idx="66">
                  <c:v>44572</c:v>
                </c:pt>
              </c:numCache>
            </c:numRef>
          </c:cat>
          <c:val>
            <c:numRef>
              <c:f>Sheet1!$D$2:$D$204</c:f>
              <c:numCache>
                <c:formatCode>General</c:formatCode>
                <c:ptCount val="203"/>
                <c:pt idx="0">
                  <c:v>17.741935483870968</c:v>
                </c:pt>
                <c:pt idx="1">
                  <c:v>17.29559748427673</c:v>
                </c:pt>
                <c:pt idx="2">
                  <c:v>17.981072555205046</c:v>
                </c:pt>
                <c:pt idx="3">
                  <c:v>16.923076923076923</c:v>
                </c:pt>
                <c:pt idx="4">
                  <c:v>18.333333333333332</c:v>
                </c:pt>
                <c:pt idx="5">
                  <c:v>18.333333333333332</c:v>
                </c:pt>
                <c:pt idx="6">
                  <c:v>18.333333333333332</c:v>
                </c:pt>
                <c:pt idx="7">
                  <c:v>20.666666666666668</c:v>
                </c:pt>
                <c:pt idx="8">
                  <c:v>20.666666666666668</c:v>
                </c:pt>
                <c:pt idx="9">
                  <c:v>21</c:v>
                </c:pt>
                <c:pt idx="10">
                  <c:v>21.666666666666668</c:v>
                </c:pt>
                <c:pt idx="11">
                  <c:v>21.666666666666668</c:v>
                </c:pt>
                <c:pt idx="12">
                  <c:v>21.666666666666668</c:v>
                </c:pt>
                <c:pt idx="13">
                  <c:v>21.666666666666668</c:v>
                </c:pt>
                <c:pt idx="14">
                  <c:v>21.666666666666668</c:v>
                </c:pt>
                <c:pt idx="15">
                  <c:v>21.333333333333332</c:v>
                </c:pt>
                <c:pt idx="16">
                  <c:v>21.333333333333332</c:v>
                </c:pt>
                <c:pt idx="17">
                  <c:v>21.333333333333332</c:v>
                </c:pt>
                <c:pt idx="18">
                  <c:v>21.333333333333332</c:v>
                </c:pt>
                <c:pt idx="19">
                  <c:v>21.333333333333332</c:v>
                </c:pt>
                <c:pt idx="20">
                  <c:v>21.333333333333332</c:v>
                </c:pt>
                <c:pt idx="21">
                  <c:v>21.333333333333332</c:v>
                </c:pt>
                <c:pt idx="22">
                  <c:v>21.333333333333332</c:v>
                </c:pt>
                <c:pt idx="23">
                  <c:v>21.333333333333332</c:v>
                </c:pt>
                <c:pt idx="24">
                  <c:v>21.333333333333332</c:v>
                </c:pt>
                <c:pt idx="25">
                  <c:v>21.333333333333332</c:v>
                </c:pt>
                <c:pt idx="26">
                  <c:v>21.333333333333332</c:v>
                </c:pt>
                <c:pt idx="27">
                  <c:v>21.333333333333332</c:v>
                </c:pt>
                <c:pt idx="28">
                  <c:v>21.333333333333332</c:v>
                </c:pt>
                <c:pt idx="29">
                  <c:v>21.333333333333332</c:v>
                </c:pt>
                <c:pt idx="30">
                  <c:v>21.333333333333332</c:v>
                </c:pt>
                <c:pt idx="31">
                  <c:v>21.333333333333332</c:v>
                </c:pt>
                <c:pt idx="32">
                  <c:v>24.615384615384617</c:v>
                </c:pt>
                <c:pt idx="33">
                  <c:v>24.615384615384617</c:v>
                </c:pt>
                <c:pt idx="34">
                  <c:v>24.615384615384617</c:v>
                </c:pt>
                <c:pt idx="35">
                  <c:v>24.615384615384617</c:v>
                </c:pt>
                <c:pt idx="36">
                  <c:v>24.615384615384617</c:v>
                </c:pt>
                <c:pt idx="37">
                  <c:v>24.615384615384617</c:v>
                </c:pt>
                <c:pt idx="38">
                  <c:v>24.615384615384617</c:v>
                </c:pt>
                <c:pt idx="39">
                  <c:v>24.615384615384617</c:v>
                </c:pt>
                <c:pt idx="40">
                  <c:v>24.615384615384617</c:v>
                </c:pt>
                <c:pt idx="41">
                  <c:v>24.615384615384617</c:v>
                </c:pt>
                <c:pt idx="42">
                  <c:v>24.615384615384617</c:v>
                </c:pt>
                <c:pt idx="43">
                  <c:v>24.615384615384617</c:v>
                </c:pt>
                <c:pt idx="44">
                  <c:v>21.153846153846153</c:v>
                </c:pt>
                <c:pt idx="45">
                  <c:v>21.153846153846153</c:v>
                </c:pt>
                <c:pt idx="46">
                  <c:v>22</c:v>
                </c:pt>
                <c:pt idx="47">
                  <c:v>22</c:v>
                </c:pt>
                <c:pt idx="48">
                  <c:v>16.8</c:v>
                </c:pt>
                <c:pt idx="49">
                  <c:v>16.8</c:v>
                </c:pt>
                <c:pt idx="50">
                  <c:v>16.8</c:v>
                </c:pt>
                <c:pt idx="51">
                  <c:v>16.8</c:v>
                </c:pt>
                <c:pt idx="52">
                  <c:v>16.8</c:v>
                </c:pt>
                <c:pt idx="53">
                  <c:v>16.8</c:v>
                </c:pt>
                <c:pt idx="54">
                  <c:v>16</c:v>
                </c:pt>
                <c:pt idx="55">
                  <c:v>16</c:v>
                </c:pt>
                <c:pt idx="56">
                  <c:v>14</c:v>
                </c:pt>
                <c:pt idx="57">
                  <c:v>16.363636363636363</c:v>
                </c:pt>
                <c:pt idx="58">
                  <c:v>10.909090909090908</c:v>
                </c:pt>
                <c:pt idx="59">
                  <c:v>15.909090909090908</c:v>
                </c:pt>
                <c:pt idx="60">
                  <c:v>15.909090909090908</c:v>
                </c:pt>
                <c:pt idx="61">
                  <c:v>16.363636363636363</c:v>
                </c:pt>
                <c:pt idx="62">
                  <c:v>16.363636363636363</c:v>
                </c:pt>
                <c:pt idx="63">
                  <c:v>14</c:v>
                </c:pt>
                <c:pt idx="64">
                  <c:v>14</c:v>
                </c:pt>
                <c:pt idx="65">
                  <c:v>15.555555555555555</c:v>
                </c:pt>
                <c:pt idx="66">
                  <c:v>15.555555555555555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EAF-442F-817F-ECA5777F11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0215967"/>
        <c:axId val="850208287"/>
      </c:lineChart>
      <c:dateAx>
        <c:axId val="850215967"/>
        <c:scaling>
          <c:orientation val="minMax"/>
        </c:scaling>
        <c:delete val="0"/>
        <c:axPos val="b"/>
        <c:numFmt formatCode="d\-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LK"/>
          </a:p>
        </c:txPr>
        <c:crossAx val="850208287"/>
        <c:crosses val="autoZero"/>
        <c:auto val="1"/>
        <c:lblOffset val="100"/>
        <c:baseTimeUnit val="days"/>
      </c:dateAx>
      <c:valAx>
        <c:axId val="85020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LK"/>
          </a:p>
        </c:txPr>
        <c:crossAx val="8502159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L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2"/>
      </a:solidFill>
    </a:ln>
    <a:effectLst/>
  </c:spPr>
  <c:txPr>
    <a:bodyPr/>
    <a:lstStyle/>
    <a:p>
      <a:pPr>
        <a:defRPr/>
      </a:pPr>
      <a:endParaRPr lang="en-L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3CD2E2-174A-AD4A-95C6-46EEDCA3CC7C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0842986-C7E7-C44F-9E5E-41C12612C856}">
      <dgm:prSet phldrT="[Text]"/>
      <dgm:spPr>
        <a:solidFill>
          <a:schemeClr val="tx1"/>
        </a:solidFill>
      </dgm:spPr>
      <dgm:t>
        <a:bodyPr/>
        <a:lstStyle/>
        <a:p>
          <a:r>
            <a:rPr lang="en-US" b="1">
              <a:solidFill>
                <a:schemeClr val="bg1"/>
              </a:solidFill>
              <a:latin typeface="+mn-lt"/>
            </a:rPr>
            <a:t>Algorithm</a:t>
          </a:r>
          <a:endParaRPr lang="en-GB">
            <a:solidFill>
              <a:schemeClr val="bg1"/>
            </a:solidFill>
          </a:endParaRPr>
        </a:p>
      </dgm:t>
    </dgm:pt>
    <dgm:pt modelId="{46D99453-D26F-6D49-97F4-8BF027B15444}" type="parTrans" cxnId="{DBD24C8E-2D1E-204F-AB8B-9C2868D13B29}">
      <dgm:prSet/>
      <dgm:spPr/>
      <dgm:t>
        <a:bodyPr/>
        <a:lstStyle/>
        <a:p>
          <a:endParaRPr lang="en-GB"/>
        </a:p>
      </dgm:t>
    </dgm:pt>
    <dgm:pt modelId="{9D9F3023-BA62-1E42-9063-76D62BAD79EA}" type="sibTrans" cxnId="{DBD24C8E-2D1E-204F-AB8B-9C2868D13B29}">
      <dgm:prSet/>
      <dgm:spPr/>
      <dgm:t>
        <a:bodyPr/>
        <a:lstStyle/>
        <a:p>
          <a:endParaRPr lang="en-GB"/>
        </a:p>
      </dgm:t>
    </dgm:pt>
    <dgm:pt modelId="{025341F6-DBAC-9F4A-93EF-E24E67610104}">
      <dgm:prSet phldrT="[Text]"/>
      <dgm:spPr>
        <a:solidFill>
          <a:schemeClr val="tx1"/>
        </a:solidFill>
        <a:ln>
          <a:solidFill>
            <a:srgbClr val="C00000"/>
          </a:solidFill>
        </a:ln>
      </dgm:spPr>
      <dgm:t>
        <a:bodyPr/>
        <a:lstStyle/>
        <a:p>
          <a:r>
            <a:rPr lang="en-GB" b="0" i="0" u="none" strike="noStrike">
              <a:effectLst/>
            </a:rPr>
            <a:t>ANN</a:t>
          </a:r>
          <a:endParaRPr lang="en-GB"/>
        </a:p>
      </dgm:t>
    </dgm:pt>
    <dgm:pt modelId="{F3ED17C5-A94C-BF43-80CE-05831E506429}" type="parTrans" cxnId="{9C65548E-A057-564B-9AC4-6DE6F3F619A4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E4B7CCD6-03A0-984D-9EEC-EB23A198C397}" type="sibTrans" cxnId="{9C65548E-A057-564B-9AC4-6DE6F3F619A4}">
      <dgm:prSet/>
      <dgm:spPr/>
      <dgm:t>
        <a:bodyPr/>
        <a:lstStyle/>
        <a:p>
          <a:endParaRPr lang="en-GB"/>
        </a:p>
      </dgm:t>
    </dgm:pt>
    <dgm:pt modelId="{F10757DF-8275-4349-A8E5-E60A3C30F107}">
      <dgm:prSet phldrT="[Text]"/>
      <dgm:spPr>
        <a:solidFill>
          <a:schemeClr val="tx1"/>
        </a:solidFill>
        <a:ln>
          <a:solidFill>
            <a:srgbClr val="00B050"/>
          </a:solidFill>
        </a:ln>
      </dgm:spPr>
      <dgm:t>
        <a:bodyPr/>
        <a:lstStyle/>
        <a:p>
          <a:r>
            <a:rPr lang="en-GB" b="0" i="0" u="none" strike="noStrike" cap="none" spc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LSTM</a:t>
          </a:r>
          <a:endParaRPr lang="en-GB" b="0" cap="none" spc="0">
            <a:ln w="0"/>
            <a:solidFill>
              <a:schemeClr val="bg1"/>
            </a:solidFill>
            <a:effectLst>
              <a:outerShdw blurRad="38100" dist="25400" dir="5400000" algn="ctr" rotWithShape="0">
                <a:srgbClr val="6E747A">
                  <a:alpha val="43000"/>
                </a:srgbClr>
              </a:outerShdw>
            </a:effectLst>
          </a:endParaRPr>
        </a:p>
      </dgm:t>
    </dgm:pt>
    <dgm:pt modelId="{355DACD3-EC71-CB40-B253-2C573A46EDFA}" type="parTrans" cxnId="{38643CBB-2762-8D4F-B221-63B984AB534D}">
      <dgm:prSet/>
      <dgm:spPr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84F291CD-621E-B247-91D5-E8453177F174}" type="sibTrans" cxnId="{38643CBB-2762-8D4F-B221-63B984AB534D}">
      <dgm:prSet/>
      <dgm:spPr/>
      <dgm:t>
        <a:bodyPr/>
        <a:lstStyle/>
        <a:p>
          <a:endParaRPr lang="en-GB"/>
        </a:p>
      </dgm:t>
    </dgm:pt>
    <dgm:pt modelId="{200A4EBF-AA2F-D447-8277-C3B3523F4FB6}">
      <dgm:prSet phldrT="[Text]"/>
      <dgm:spPr>
        <a:solidFill>
          <a:schemeClr val="tx1"/>
        </a:solidFill>
        <a:ln>
          <a:solidFill>
            <a:srgbClr val="C00000"/>
          </a:solidFill>
        </a:ln>
      </dgm:spPr>
      <dgm:t>
        <a:bodyPr/>
        <a:lstStyle/>
        <a:p>
          <a:r>
            <a:rPr lang="en-GB" b="0" i="0" u="none" strike="noStrike">
              <a:effectLst/>
            </a:rPr>
            <a:t>SVM</a:t>
          </a:r>
          <a:endParaRPr lang="en-GB"/>
        </a:p>
      </dgm:t>
    </dgm:pt>
    <dgm:pt modelId="{DD664D02-546E-B140-8ED1-5C277218B5D9}" type="parTrans" cxnId="{2D7E726E-5BB4-B44F-8916-254C515739A9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E3C5DB63-BB91-6B4F-9D85-E7FC6D1DFDB3}" type="sibTrans" cxnId="{2D7E726E-5BB4-B44F-8916-254C515739A9}">
      <dgm:prSet/>
      <dgm:spPr/>
      <dgm:t>
        <a:bodyPr/>
        <a:lstStyle/>
        <a:p>
          <a:endParaRPr lang="en-GB"/>
        </a:p>
      </dgm:t>
    </dgm:pt>
    <dgm:pt modelId="{D6E3467C-B487-DA4B-8235-ABC41A211658}" type="pres">
      <dgm:prSet presAssocID="{F73CD2E2-174A-AD4A-95C6-46EEDCA3CC7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F3ABE38-311D-1747-A1BD-C8642DA5257F}" type="pres">
      <dgm:prSet presAssocID="{50842986-C7E7-C44F-9E5E-41C12612C856}" presName="root1" presStyleCnt="0"/>
      <dgm:spPr/>
    </dgm:pt>
    <dgm:pt modelId="{A75F2A56-FBAD-0A42-B0C3-42A88FFEED6B}" type="pres">
      <dgm:prSet presAssocID="{50842986-C7E7-C44F-9E5E-41C12612C856}" presName="LevelOneTextNode" presStyleLbl="node0" presStyleIdx="0" presStyleCnt="1">
        <dgm:presLayoutVars>
          <dgm:chPref val="3"/>
        </dgm:presLayoutVars>
      </dgm:prSet>
      <dgm:spPr/>
    </dgm:pt>
    <dgm:pt modelId="{F3B0E5A9-1B4E-514C-90DE-42B82119352E}" type="pres">
      <dgm:prSet presAssocID="{50842986-C7E7-C44F-9E5E-41C12612C856}" presName="level2hierChild" presStyleCnt="0"/>
      <dgm:spPr/>
    </dgm:pt>
    <dgm:pt modelId="{E88EEC3D-04A4-4844-A483-4E2E4EB57D05}" type="pres">
      <dgm:prSet presAssocID="{F3ED17C5-A94C-BF43-80CE-05831E506429}" presName="conn2-1" presStyleLbl="parChTrans1D2" presStyleIdx="0" presStyleCnt="3"/>
      <dgm:spPr/>
    </dgm:pt>
    <dgm:pt modelId="{B1A61EE6-1685-584C-8BD3-E17D3314F9A5}" type="pres">
      <dgm:prSet presAssocID="{F3ED17C5-A94C-BF43-80CE-05831E506429}" presName="connTx" presStyleLbl="parChTrans1D2" presStyleIdx="0" presStyleCnt="3"/>
      <dgm:spPr/>
    </dgm:pt>
    <dgm:pt modelId="{F01A43CD-188C-7947-9892-1894F0CAC38E}" type="pres">
      <dgm:prSet presAssocID="{025341F6-DBAC-9F4A-93EF-E24E67610104}" presName="root2" presStyleCnt="0"/>
      <dgm:spPr/>
    </dgm:pt>
    <dgm:pt modelId="{EB2B078F-9780-4545-9708-ACDAC3E5FEF5}" type="pres">
      <dgm:prSet presAssocID="{025341F6-DBAC-9F4A-93EF-E24E67610104}" presName="LevelTwoTextNode" presStyleLbl="node2" presStyleIdx="0" presStyleCnt="3">
        <dgm:presLayoutVars>
          <dgm:chPref val="3"/>
        </dgm:presLayoutVars>
      </dgm:prSet>
      <dgm:spPr/>
    </dgm:pt>
    <dgm:pt modelId="{F9120213-CAD0-344C-8938-06AE2F027076}" type="pres">
      <dgm:prSet presAssocID="{025341F6-DBAC-9F4A-93EF-E24E67610104}" presName="level3hierChild" presStyleCnt="0"/>
      <dgm:spPr/>
    </dgm:pt>
    <dgm:pt modelId="{A7E116BB-D808-BE4A-9048-19425AFA3D1C}" type="pres">
      <dgm:prSet presAssocID="{355DACD3-EC71-CB40-B253-2C573A46EDFA}" presName="conn2-1" presStyleLbl="parChTrans1D2" presStyleIdx="1" presStyleCnt="3"/>
      <dgm:spPr/>
    </dgm:pt>
    <dgm:pt modelId="{E42BC036-3F17-DD45-A881-541A1284BB64}" type="pres">
      <dgm:prSet presAssocID="{355DACD3-EC71-CB40-B253-2C573A46EDFA}" presName="connTx" presStyleLbl="parChTrans1D2" presStyleIdx="1" presStyleCnt="3"/>
      <dgm:spPr/>
    </dgm:pt>
    <dgm:pt modelId="{EA15C7E5-076A-704E-A35C-7F37366ACB91}" type="pres">
      <dgm:prSet presAssocID="{F10757DF-8275-4349-A8E5-E60A3C30F107}" presName="root2" presStyleCnt="0"/>
      <dgm:spPr/>
    </dgm:pt>
    <dgm:pt modelId="{5681B191-A624-1041-BD32-74366ED3696D}" type="pres">
      <dgm:prSet presAssocID="{F10757DF-8275-4349-A8E5-E60A3C30F107}" presName="LevelTwoTextNode" presStyleLbl="node2" presStyleIdx="1" presStyleCnt="3">
        <dgm:presLayoutVars>
          <dgm:chPref val="3"/>
        </dgm:presLayoutVars>
      </dgm:prSet>
      <dgm:spPr/>
    </dgm:pt>
    <dgm:pt modelId="{4A3D1B68-4F1B-9943-8AB5-48A7F4254FFE}" type="pres">
      <dgm:prSet presAssocID="{F10757DF-8275-4349-A8E5-E60A3C30F107}" presName="level3hierChild" presStyleCnt="0"/>
      <dgm:spPr/>
    </dgm:pt>
    <dgm:pt modelId="{34E88862-49F8-0C40-82D7-D94B533B39AD}" type="pres">
      <dgm:prSet presAssocID="{DD664D02-546E-B140-8ED1-5C277218B5D9}" presName="conn2-1" presStyleLbl="parChTrans1D2" presStyleIdx="2" presStyleCnt="3"/>
      <dgm:spPr/>
    </dgm:pt>
    <dgm:pt modelId="{B47B3649-DA10-3648-970C-1C2F5B1B3462}" type="pres">
      <dgm:prSet presAssocID="{DD664D02-546E-B140-8ED1-5C277218B5D9}" presName="connTx" presStyleLbl="parChTrans1D2" presStyleIdx="2" presStyleCnt="3"/>
      <dgm:spPr/>
    </dgm:pt>
    <dgm:pt modelId="{A4A21EF7-4D09-1246-8EDB-46605BCA5989}" type="pres">
      <dgm:prSet presAssocID="{200A4EBF-AA2F-D447-8277-C3B3523F4FB6}" presName="root2" presStyleCnt="0"/>
      <dgm:spPr/>
    </dgm:pt>
    <dgm:pt modelId="{1AD10493-813E-E541-9281-290C376BE095}" type="pres">
      <dgm:prSet presAssocID="{200A4EBF-AA2F-D447-8277-C3B3523F4FB6}" presName="LevelTwoTextNode" presStyleLbl="node2" presStyleIdx="2" presStyleCnt="3">
        <dgm:presLayoutVars>
          <dgm:chPref val="3"/>
        </dgm:presLayoutVars>
      </dgm:prSet>
      <dgm:spPr/>
    </dgm:pt>
    <dgm:pt modelId="{39BBFB88-5755-C748-9114-E5F4C3E9490E}" type="pres">
      <dgm:prSet presAssocID="{200A4EBF-AA2F-D447-8277-C3B3523F4FB6}" presName="level3hierChild" presStyleCnt="0"/>
      <dgm:spPr/>
    </dgm:pt>
  </dgm:ptLst>
  <dgm:cxnLst>
    <dgm:cxn modelId="{51CD1C01-9EEE-0345-8B0A-BEA14615D842}" type="presOf" srcId="{F3ED17C5-A94C-BF43-80CE-05831E506429}" destId="{B1A61EE6-1685-584C-8BD3-E17D3314F9A5}" srcOrd="1" destOrd="0" presId="urn:microsoft.com/office/officeart/2008/layout/HorizontalMultiLevelHierarchy"/>
    <dgm:cxn modelId="{98FF8E09-CABB-3E49-9BF4-9180AECA584A}" type="presOf" srcId="{F10757DF-8275-4349-A8E5-E60A3C30F107}" destId="{5681B191-A624-1041-BD32-74366ED3696D}" srcOrd="0" destOrd="0" presId="urn:microsoft.com/office/officeart/2008/layout/HorizontalMultiLevelHierarchy"/>
    <dgm:cxn modelId="{EE9D6B2D-CD4B-C24C-BF49-55B08E0F0636}" type="presOf" srcId="{200A4EBF-AA2F-D447-8277-C3B3523F4FB6}" destId="{1AD10493-813E-E541-9281-290C376BE095}" srcOrd="0" destOrd="0" presId="urn:microsoft.com/office/officeart/2008/layout/HorizontalMultiLevelHierarchy"/>
    <dgm:cxn modelId="{63137C30-B868-4048-A67F-880F7DA2B781}" type="presOf" srcId="{DD664D02-546E-B140-8ED1-5C277218B5D9}" destId="{34E88862-49F8-0C40-82D7-D94B533B39AD}" srcOrd="0" destOrd="0" presId="urn:microsoft.com/office/officeart/2008/layout/HorizontalMultiLevelHierarchy"/>
    <dgm:cxn modelId="{63263257-2F2C-3043-8587-57BFB821727F}" type="presOf" srcId="{355DACD3-EC71-CB40-B253-2C573A46EDFA}" destId="{E42BC036-3F17-DD45-A881-541A1284BB64}" srcOrd="1" destOrd="0" presId="urn:microsoft.com/office/officeart/2008/layout/HorizontalMultiLevelHierarchy"/>
    <dgm:cxn modelId="{640A2664-86D8-1748-B606-6CE9E1B1506F}" type="presOf" srcId="{355DACD3-EC71-CB40-B253-2C573A46EDFA}" destId="{A7E116BB-D808-BE4A-9048-19425AFA3D1C}" srcOrd="0" destOrd="0" presId="urn:microsoft.com/office/officeart/2008/layout/HorizontalMultiLevelHierarchy"/>
    <dgm:cxn modelId="{2D7E726E-5BB4-B44F-8916-254C515739A9}" srcId="{50842986-C7E7-C44F-9E5E-41C12612C856}" destId="{200A4EBF-AA2F-D447-8277-C3B3523F4FB6}" srcOrd="2" destOrd="0" parTransId="{DD664D02-546E-B140-8ED1-5C277218B5D9}" sibTransId="{E3C5DB63-BB91-6B4F-9D85-E7FC6D1DFDB3}"/>
    <dgm:cxn modelId="{C7EB5577-F29F-974C-B011-1F21EEE29242}" type="presOf" srcId="{F3ED17C5-A94C-BF43-80CE-05831E506429}" destId="{E88EEC3D-04A4-4844-A483-4E2E4EB57D05}" srcOrd="0" destOrd="0" presId="urn:microsoft.com/office/officeart/2008/layout/HorizontalMultiLevelHierarchy"/>
    <dgm:cxn modelId="{A3BD7E8D-B79E-7141-A9D4-0040D9249392}" type="presOf" srcId="{F73CD2E2-174A-AD4A-95C6-46EEDCA3CC7C}" destId="{D6E3467C-B487-DA4B-8235-ABC41A211658}" srcOrd="0" destOrd="0" presId="urn:microsoft.com/office/officeart/2008/layout/HorizontalMultiLevelHierarchy"/>
    <dgm:cxn modelId="{DBD24C8E-2D1E-204F-AB8B-9C2868D13B29}" srcId="{F73CD2E2-174A-AD4A-95C6-46EEDCA3CC7C}" destId="{50842986-C7E7-C44F-9E5E-41C12612C856}" srcOrd="0" destOrd="0" parTransId="{46D99453-D26F-6D49-97F4-8BF027B15444}" sibTransId="{9D9F3023-BA62-1E42-9063-76D62BAD79EA}"/>
    <dgm:cxn modelId="{9C65548E-A057-564B-9AC4-6DE6F3F619A4}" srcId="{50842986-C7E7-C44F-9E5E-41C12612C856}" destId="{025341F6-DBAC-9F4A-93EF-E24E67610104}" srcOrd="0" destOrd="0" parTransId="{F3ED17C5-A94C-BF43-80CE-05831E506429}" sibTransId="{E4B7CCD6-03A0-984D-9EEC-EB23A198C397}"/>
    <dgm:cxn modelId="{38643CBB-2762-8D4F-B221-63B984AB534D}" srcId="{50842986-C7E7-C44F-9E5E-41C12612C856}" destId="{F10757DF-8275-4349-A8E5-E60A3C30F107}" srcOrd="1" destOrd="0" parTransId="{355DACD3-EC71-CB40-B253-2C573A46EDFA}" sibTransId="{84F291CD-621E-B247-91D5-E8453177F174}"/>
    <dgm:cxn modelId="{D923A1D2-1914-2047-AFFF-EB3D58206D2D}" type="presOf" srcId="{025341F6-DBAC-9F4A-93EF-E24E67610104}" destId="{EB2B078F-9780-4545-9708-ACDAC3E5FEF5}" srcOrd="0" destOrd="0" presId="urn:microsoft.com/office/officeart/2008/layout/HorizontalMultiLevelHierarchy"/>
    <dgm:cxn modelId="{9D5354E2-10F4-7945-9543-E1B31C52AED3}" type="presOf" srcId="{50842986-C7E7-C44F-9E5E-41C12612C856}" destId="{A75F2A56-FBAD-0A42-B0C3-42A88FFEED6B}" srcOrd="0" destOrd="0" presId="urn:microsoft.com/office/officeart/2008/layout/HorizontalMultiLevelHierarchy"/>
    <dgm:cxn modelId="{58D5EBF5-4E7F-9945-BB2D-D6C961B1D115}" type="presOf" srcId="{DD664D02-546E-B140-8ED1-5C277218B5D9}" destId="{B47B3649-DA10-3648-970C-1C2F5B1B3462}" srcOrd="1" destOrd="0" presId="urn:microsoft.com/office/officeart/2008/layout/HorizontalMultiLevelHierarchy"/>
    <dgm:cxn modelId="{FF19A6B7-98D8-A744-9FAE-522755E2272D}" type="presParOf" srcId="{D6E3467C-B487-DA4B-8235-ABC41A211658}" destId="{CF3ABE38-311D-1747-A1BD-C8642DA5257F}" srcOrd="0" destOrd="0" presId="urn:microsoft.com/office/officeart/2008/layout/HorizontalMultiLevelHierarchy"/>
    <dgm:cxn modelId="{6373B865-18A8-4342-A67A-E2367AF60FD5}" type="presParOf" srcId="{CF3ABE38-311D-1747-A1BD-C8642DA5257F}" destId="{A75F2A56-FBAD-0A42-B0C3-42A88FFEED6B}" srcOrd="0" destOrd="0" presId="urn:microsoft.com/office/officeart/2008/layout/HorizontalMultiLevelHierarchy"/>
    <dgm:cxn modelId="{579C0BED-BB73-9E45-B459-C2E51466E925}" type="presParOf" srcId="{CF3ABE38-311D-1747-A1BD-C8642DA5257F}" destId="{F3B0E5A9-1B4E-514C-90DE-42B82119352E}" srcOrd="1" destOrd="0" presId="urn:microsoft.com/office/officeart/2008/layout/HorizontalMultiLevelHierarchy"/>
    <dgm:cxn modelId="{AA6FC4E3-06CF-CE43-9388-D5DDB89C4CFE}" type="presParOf" srcId="{F3B0E5A9-1B4E-514C-90DE-42B82119352E}" destId="{E88EEC3D-04A4-4844-A483-4E2E4EB57D05}" srcOrd="0" destOrd="0" presId="urn:microsoft.com/office/officeart/2008/layout/HorizontalMultiLevelHierarchy"/>
    <dgm:cxn modelId="{66ABF02E-7820-4E46-ACA7-F22C60C126FA}" type="presParOf" srcId="{E88EEC3D-04A4-4844-A483-4E2E4EB57D05}" destId="{B1A61EE6-1685-584C-8BD3-E17D3314F9A5}" srcOrd="0" destOrd="0" presId="urn:microsoft.com/office/officeart/2008/layout/HorizontalMultiLevelHierarchy"/>
    <dgm:cxn modelId="{F8E3E5F2-AF43-9248-8C8F-06247222444C}" type="presParOf" srcId="{F3B0E5A9-1B4E-514C-90DE-42B82119352E}" destId="{F01A43CD-188C-7947-9892-1894F0CAC38E}" srcOrd="1" destOrd="0" presId="urn:microsoft.com/office/officeart/2008/layout/HorizontalMultiLevelHierarchy"/>
    <dgm:cxn modelId="{0309160E-6497-D54E-92E4-F6627DA7A3B8}" type="presParOf" srcId="{F01A43CD-188C-7947-9892-1894F0CAC38E}" destId="{EB2B078F-9780-4545-9708-ACDAC3E5FEF5}" srcOrd="0" destOrd="0" presId="urn:microsoft.com/office/officeart/2008/layout/HorizontalMultiLevelHierarchy"/>
    <dgm:cxn modelId="{729BF903-F7DB-6A4E-B522-BF03378CF5B7}" type="presParOf" srcId="{F01A43CD-188C-7947-9892-1894F0CAC38E}" destId="{F9120213-CAD0-344C-8938-06AE2F027076}" srcOrd="1" destOrd="0" presId="urn:microsoft.com/office/officeart/2008/layout/HorizontalMultiLevelHierarchy"/>
    <dgm:cxn modelId="{3512C896-01F7-064B-83DC-9DD167C42044}" type="presParOf" srcId="{F3B0E5A9-1B4E-514C-90DE-42B82119352E}" destId="{A7E116BB-D808-BE4A-9048-19425AFA3D1C}" srcOrd="2" destOrd="0" presId="urn:microsoft.com/office/officeart/2008/layout/HorizontalMultiLevelHierarchy"/>
    <dgm:cxn modelId="{195FCBD1-2549-A64F-AA57-AFFF2761C54A}" type="presParOf" srcId="{A7E116BB-D808-BE4A-9048-19425AFA3D1C}" destId="{E42BC036-3F17-DD45-A881-541A1284BB64}" srcOrd="0" destOrd="0" presId="urn:microsoft.com/office/officeart/2008/layout/HorizontalMultiLevelHierarchy"/>
    <dgm:cxn modelId="{B2B7C0BD-90EC-8C4C-99CC-3E497160DD96}" type="presParOf" srcId="{F3B0E5A9-1B4E-514C-90DE-42B82119352E}" destId="{EA15C7E5-076A-704E-A35C-7F37366ACB91}" srcOrd="3" destOrd="0" presId="urn:microsoft.com/office/officeart/2008/layout/HorizontalMultiLevelHierarchy"/>
    <dgm:cxn modelId="{F2914064-25EE-8041-B301-6DBB37E57878}" type="presParOf" srcId="{EA15C7E5-076A-704E-A35C-7F37366ACB91}" destId="{5681B191-A624-1041-BD32-74366ED3696D}" srcOrd="0" destOrd="0" presId="urn:microsoft.com/office/officeart/2008/layout/HorizontalMultiLevelHierarchy"/>
    <dgm:cxn modelId="{F85D9371-396A-6842-89E4-D002A95A703C}" type="presParOf" srcId="{EA15C7E5-076A-704E-A35C-7F37366ACB91}" destId="{4A3D1B68-4F1B-9943-8AB5-48A7F4254FFE}" srcOrd="1" destOrd="0" presId="urn:microsoft.com/office/officeart/2008/layout/HorizontalMultiLevelHierarchy"/>
    <dgm:cxn modelId="{9A0C5EC2-16B3-4F46-9E14-947919BD7565}" type="presParOf" srcId="{F3B0E5A9-1B4E-514C-90DE-42B82119352E}" destId="{34E88862-49F8-0C40-82D7-D94B533B39AD}" srcOrd="4" destOrd="0" presId="urn:microsoft.com/office/officeart/2008/layout/HorizontalMultiLevelHierarchy"/>
    <dgm:cxn modelId="{DE0F0BA4-3783-F541-8A7C-C2425EE4D2CA}" type="presParOf" srcId="{34E88862-49F8-0C40-82D7-D94B533B39AD}" destId="{B47B3649-DA10-3648-970C-1C2F5B1B3462}" srcOrd="0" destOrd="0" presId="urn:microsoft.com/office/officeart/2008/layout/HorizontalMultiLevelHierarchy"/>
    <dgm:cxn modelId="{C16FB689-FBD7-6E44-9A90-D79FC996E728}" type="presParOf" srcId="{F3B0E5A9-1B4E-514C-90DE-42B82119352E}" destId="{A4A21EF7-4D09-1246-8EDB-46605BCA5989}" srcOrd="5" destOrd="0" presId="urn:microsoft.com/office/officeart/2008/layout/HorizontalMultiLevelHierarchy"/>
    <dgm:cxn modelId="{D5ADC770-318F-7144-A851-355567E77FCC}" type="presParOf" srcId="{A4A21EF7-4D09-1246-8EDB-46605BCA5989}" destId="{1AD10493-813E-E541-9281-290C376BE095}" srcOrd="0" destOrd="0" presId="urn:microsoft.com/office/officeart/2008/layout/HorizontalMultiLevelHierarchy"/>
    <dgm:cxn modelId="{6413E3E0-79DB-1E4F-BEB6-47BC3DBD4965}" type="presParOf" srcId="{A4A21EF7-4D09-1246-8EDB-46605BCA5989}" destId="{39BBFB88-5755-C748-9114-E5F4C3E9490E}" srcOrd="1" destOrd="0" presId="urn:microsoft.com/office/officeart/2008/layout/HorizontalMultiLevelHierarchy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E072050-EBBB-534F-AC6D-745B36D8831E}" type="doc">
      <dgm:prSet loTypeId="urn:microsoft.com/office/officeart/2005/8/layout/hierarchy1" loCatId="" qsTypeId="urn:microsoft.com/office/officeart/2005/8/quickstyle/simple3" qsCatId="simple" csTypeId="urn:microsoft.com/office/officeart/2005/8/colors/accent6_5" csCatId="accent6" phldr="1"/>
      <dgm:spPr/>
      <dgm:t>
        <a:bodyPr/>
        <a:lstStyle/>
        <a:p>
          <a:endParaRPr lang="en-GB"/>
        </a:p>
      </dgm:t>
    </dgm:pt>
    <dgm:pt modelId="{4A2D8133-FAAF-924A-961C-763C87864413}">
      <dgm:prSet phldrT="[Text]"/>
      <dgm:spPr/>
      <dgm:t>
        <a:bodyPr/>
        <a:lstStyle/>
        <a:p>
          <a:r>
            <a:rPr lang="en-GB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Flask</a:t>
          </a:r>
        </a:p>
      </dgm:t>
    </dgm:pt>
    <dgm:pt modelId="{58724DED-4D40-5D4F-8207-08941B9121D9}" type="parTrans" cxnId="{1D22CB94-B763-9243-99FC-EC2310A64DEA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CC737A7-AF9C-4F42-87E1-3F5E1A5C5A6D}" type="sibTrans" cxnId="{1D22CB94-B763-9243-99FC-EC2310A64DEA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59DBE25-4F2F-FA48-B987-959633E4FB51}">
      <dgm:prSet phldrT="[Text]"/>
      <dgm:spPr/>
      <dgm:t>
        <a:bodyPr/>
        <a:lstStyle/>
        <a:p>
          <a:r>
            <a:rPr lang="en-GB" b="0" i="0" u="none" strike="noStrike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Flexibility</a:t>
          </a:r>
          <a:endParaRPr lang="en-GB" b="0" cap="none" spc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CC15D6C-8598-D04F-BCEB-0D76836312D9}" type="parTrans" cxnId="{F145A149-6CCE-7845-A518-EB3219599753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19AFC5B-FDD8-A848-B77A-B65709AE4063}" type="sibTrans" cxnId="{F145A149-6CCE-7845-A518-EB3219599753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B4E2560-325C-984A-BBB2-9C42132B365A}">
      <dgm:prSet phldrT="[Text]"/>
      <dgm:spPr/>
      <dgm:t>
        <a:bodyPr/>
        <a:lstStyle/>
        <a:p>
          <a:r>
            <a:rPr lang="en-GB" b="0" i="0" u="none" strike="noStrike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Simplicity</a:t>
          </a:r>
          <a:endParaRPr lang="en-GB" b="0" cap="none" spc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4748C04-F4BE-7E4D-8239-D90920D006A7}" type="parTrans" cxnId="{5667D1B1-D929-6045-B11D-24A50FAF2ADF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01AB707-7991-AE49-8D15-E9B5C8D9663B}" type="sibTrans" cxnId="{5667D1B1-D929-6045-B11D-24A50FAF2ADF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B6724BD-5348-5B4A-BFD1-AAD98B222A5E}">
      <dgm:prSet phldrT="[Text]"/>
      <dgm:spPr/>
      <dgm:t>
        <a:bodyPr/>
        <a:lstStyle/>
        <a:p>
          <a:r>
            <a:rPr lang="en-GB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Django</a:t>
          </a:r>
        </a:p>
      </dgm:t>
    </dgm:pt>
    <dgm:pt modelId="{718C7255-806F-984C-B369-7C168C118C25}" type="parTrans" cxnId="{5659CB39-E031-BE44-8760-EB84B26896A6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CD72BD8-53AC-4944-A18E-85B025E0E67E}" type="sibTrans" cxnId="{5659CB39-E031-BE44-8760-EB84B26896A6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25F6C00-07E5-E445-8F36-2FB7A8710341}">
      <dgm:prSet phldrT="[Text]"/>
      <dgm:spPr/>
      <dgm:t>
        <a:bodyPr/>
        <a:lstStyle/>
        <a:p>
          <a:r>
            <a:rPr lang="en-GB" b="0" i="0" u="none" strike="noStrike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Convention</a:t>
          </a:r>
          <a:endParaRPr lang="en-GB" b="0" cap="none" spc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4E9157F-9673-9F40-8BBD-A9329F6AF0BF}" type="parTrans" cxnId="{333F62DE-5A27-1D42-8CBA-2961D31B3CF1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A57F8EB-36AA-8243-A7B3-84E84FB0D74A}" type="sibTrans" cxnId="{333F62DE-5A27-1D42-8CBA-2961D31B3CF1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12F5A1F-BFF2-3A4C-B632-EFD54A7A2803}">
      <dgm:prSet phldrT="[Text]"/>
      <dgm:spPr/>
      <dgm:t>
        <a:bodyPr/>
        <a:lstStyle/>
        <a:p>
          <a:r>
            <a:rPr lang="en-GB" b="0" i="0" u="none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Framework</a:t>
          </a:r>
          <a:endParaRPr lang="en-GB" b="0" cap="none" spc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4433C8C-FC3E-1C4E-A45F-4E1448512376}" type="sibTrans" cxnId="{82236F68-8E89-B84F-A99D-5E6D4E6BDEC1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8104A03-B368-1B4B-8C6E-E4801487912F}" type="parTrans" cxnId="{82236F68-8E89-B84F-A99D-5E6D4E6BDEC1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F6D60AF-9A1B-8C42-9B74-9E0772DEA04C}">
      <dgm:prSet/>
      <dgm:spPr/>
      <dgm:t>
        <a:bodyPr/>
        <a:lstStyle/>
        <a:p>
          <a:r>
            <a:rPr lang="en-GB" b="0" i="0" u="none" strike="noStrike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Batteries-included</a:t>
          </a:r>
          <a:endParaRPr lang="en-LK" b="0" cap="none" spc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03EBAE0-1B74-B443-AF97-D86493BEEB11}" type="parTrans" cxnId="{5BDA1395-5A23-464F-99F9-19DACDCD5E6D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6A1E07-463B-854C-B1B7-25A3B8BB3E49}" type="sibTrans" cxnId="{5BDA1395-5A23-464F-99F9-19DACDCD5E6D}">
      <dgm:prSet/>
      <dgm:spPr/>
      <dgm:t>
        <a:bodyPr/>
        <a:lstStyle/>
        <a:p>
          <a:endParaRPr lang="en-GB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CB8CCB-5FCD-7249-8DE2-C44886F0FE70}" type="pres">
      <dgm:prSet presAssocID="{8E072050-EBBB-534F-AC6D-745B36D8831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2D0C70E-BA05-5245-88A0-F737EA036750}" type="pres">
      <dgm:prSet presAssocID="{F12F5A1F-BFF2-3A4C-B632-EFD54A7A2803}" presName="hierRoot1" presStyleCnt="0"/>
      <dgm:spPr/>
    </dgm:pt>
    <dgm:pt modelId="{7C3DF3B5-C2CE-074F-A60C-5728E4D75FDE}" type="pres">
      <dgm:prSet presAssocID="{F12F5A1F-BFF2-3A4C-B632-EFD54A7A2803}" presName="composite" presStyleCnt="0"/>
      <dgm:spPr/>
    </dgm:pt>
    <dgm:pt modelId="{44BBCFA3-A5D1-7A44-8278-51A485B4C461}" type="pres">
      <dgm:prSet presAssocID="{F12F5A1F-BFF2-3A4C-B632-EFD54A7A2803}" presName="background" presStyleLbl="node0" presStyleIdx="0" presStyleCnt="1"/>
      <dgm:spPr>
        <a:solidFill>
          <a:schemeClr val="accent1">
            <a:lumMod val="20000"/>
            <a:lumOff val="80000"/>
          </a:schemeClr>
        </a:solidFill>
      </dgm:spPr>
    </dgm:pt>
    <dgm:pt modelId="{27EFEF47-17BD-6D4A-A2C2-216B3C2D8557}" type="pres">
      <dgm:prSet presAssocID="{F12F5A1F-BFF2-3A4C-B632-EFD54A7A2803}" presName="text" presStyleLbl="fgAcc0" presStyleIdx="0" presStyleCnt="1">
        <dgm:presLayoutVars>
          <dgm:chPref val="3"/>
        </dgm:presLayoutVars>
      </dgm:prSet>
      <dgm:spPr/>
    </dgm:pt>
    <dgm:pt modelId="{7E50B803-F809-1140-A6C9-456FF7229F09}" type="pres">
      <dgm:prSet presAssocID="{F12F5A1F-BFF2-3A4C-B632-EFD54A7A2803}" presName="hierChild2" presStyleCnt="0"/>
      <dgm:spPr/>
    </dgm:pt>
    <dgm:pt modelId="{FF51CC9D-1F94-C34F-ADDD-0D3079875E8E}" type="pres">
      <dgm:prSet presAssocID="{58724DED-4D40-5D4F-8207-08941B9121D9}" presName="Name10" presStyleLbl="parChTrans1D2" presStyleIdx="0" presStyleCnt="2"/>
      <dgm:spPr/>
    </dgm:pt>
    <dgm:pt modelId="{033C12BC-633C-274A-BF9C-2F4A9C0AB381}" type="pres">
      <dgm:prSet presAssocID="{4A2D8133-FAAF-924A-961C-763C87864413}" presName="hierRoot2" presStyleCnt="0"/>
      <dgm:spPr/>
    </dgm:pt>
    <dgm:pt modelId="{1A87A933-DDC1-1943-B2A2-57B769B38555}" type="pres">
      <dgm:prSet presAssocID="{4A2D8133-FAAF-924A-961C-763C87864413}" presName="composite2" presStyleCnt="0"/>
      <dgm:spPr/>
    </dgm:pt>
    <dgm:pt modelId="{49493475-961D-7C44-827F-30592AE77625}" type="pres">
      <dgm:prSet presAssocID="{4A2D8133-FAAF-924A-961C-763C87864413}" presName="background2" presStyleLbl="node2" presStyleIdx="0" presStyleCnt="2"/>
      <dgm:spPr>
        <a:solidFill>
          <a:schemeClr val="tx1">
            <a:lumMod val="50000"/>
            <a:lumOff val="50000"/>
          </a:schemeClr>
        </a:solidFill>
      </dgm:spPr>
    </dgm:pt>
    <dgm:pt modelId="{15BC6CE2-95DB-6B4F-95F1-4322F4980358}" type="pres">
      <dgm:prSet presAssocID="{4A2D8133-FAAF-924A-961C-763C87864413}" presName="text2" presStyleLbl="fgAcc2" presStyleIdx="0" presStyleCnt="2">
        <dgm:presLayoutVars>
          <dgm:chPref val="3"/>
        </dgm:presLayoutVars>
      </dgm:prSet>
      <dgm:spPr/>
    </dgm:pt>
    <dgm:pt modelId="{075E5DEB-A729-5C40-9FA0-63B0164F3BDF}" type="pres">
      <dgm:prSet presAssocID="{4A2D8133-FAAF-924A-961C-763C87864413}" presName="hierChild3" presStyleCnt="0"/>
      <dgm:spPr/>
    </dgm:pt>
    <dgm:pt modelId="{896C5C99-6EB6-854D-AEF5-F0DB93A491AD}" type="pres">
      <dgm:prSet presAssocID="{4CC15D6C-8598-D04F-BCEB-0D76836312D9}" presName="Name17" presStyleLbl="parChTrans1D3" presStyleIdx="0" presStyleCnt="4"/>
      <dgm:spPr/>
    </dgm:pt>
    <dgm:pt modelId="{77AD556C-6B71-FE43-A63D-9A26AD93C6CC}" type="pres">
      <dgm:prSet presAssocID="{759DBE25-4F2F-FA48-B987-959633E4FB51}" presName="hierRoot3" presStyleCnt="0"/>
      <dgm:spPr/>
    </dgm:pt>
    <dgm:pt modelId="{44986B69-713C-9A41-8E5D-EC85EB862C35}" type="pres">
      <dgm:prSet presAssocID="{759DBE25-4F2F-FA48-B987-959633E4FB51}" presName="composite3" presStyleCnt="0"/>
      <dgm:spPr/>
    </dgm:pt>
    <dgm:pt modelId="{5A884386-13F1-8249-B66C-379612D1CB5A}" type="pres">
      <dgm:prSet presAssocID="{759DBE25-4F2F-FA48-B987-959633E4FB51}" presName="background3" presStyleLbl="node3" presStyleIdx="0" presStyleCnt="4"/>
      <dgm:spPr>
        <a:solidFill>
          <a:schemeClr val="accent4">
            <a:lumMod val="20000"/>
            <a:lumOff val="80000"/>
          </a:schemeClr>
        </a:solidFill>
      </dgm:spPr>
    </dgm:pt>
    <dgm:pt modelId="{F1DE0605-6D72-D74D-A670-99A08931E962}" type="pres">
      <dgm:prSet presAssocID="{759DBE25-4F2F-FA48-B987-959633E4FB51}" presName="text3" presStyleLbl="fgAcc3" presStyleIdx="0" presStyleCnt="4">
        <dgm:presLayoutVars>
          <dgm:chPref val="3"/>
        </dgm:presLayoutVars>
      </dgm:prSet>
      <dgm:spPr/>
    </dgm:pt>
    <dgm:pt modelId="{AA5C907D-C40D-0B41-85CC-2685FF73CA53}" type="pres">
      <dgm:prSet presAssocID="{759DBE25-4F2F-FA48-B987-959633E4FB51}" presName="hierChild4" presStyleCnt="0"/>
      <dgm:spPr/>
    </dgm:pt>
    <dgm:pt modelId="{B4742CC4-8C87-0E45-BCC1-7F718AEC8952}" type="pres">
      <dgm:prSet presAssocID="{A4748C04-F4BE-7E4D-8239-D90920D006A7}" presName="Name17" presStyleLbl="parChTrans1D3" presStyleIdx="1" presStyleCnt="4"/>
      <dgm:spPr/>
    </dgm:pt>
    <dgm:pt modelId="{3FC3BD68-6662-044C-88DC-A3B55F7BEBFC}" type="pres">
      <dgm:prSet presAssocID="{BB4E2560-325C-984A-BBB2-9C42132B365A}" presName="hierRoot3" presStyleCnt="0"/>
      <dgm:spPr/>
    </dgm:pt>
    <dgm:pt modelId="{32EAAB2C-CFBD-424B-BAD7-83DBBAE7038B}" type="pres">
      <dgm:prSet presAssocID="{BB4E2560-325C-984A-BBB2-9C42132B365A}" presName="composite3" presStyleCnt="0"/>
      <dgm:spPr/>
    </dgm:pt>
    <dgm:pt modelId="{CD1ECF19-6445-3A4A-9FF5-67BD1E896634}" type="pres">
      <dgm:prSet presAssocID="{BB4E2560-325C-984A-BBB2-9C42132B365A}" presName="background3" presStyleLbl="node3" presStyleIdx="1" presStyleCnt="4"/>
      <dgm:spPr>
        <a:solidFill>
          <a:schemeClr val="accent4">
            <a:lumMod val="20000"/>
            <a:lumOff val="80000"/>
          </a:schemeClr>
        </a:solidFill>
      </dgm:spPr>
    </dgm:pt>
    <dgm:pt modelId="{682CA9D1-2EAA-6B4B-B1CD-348C096BAF98}" type="pres">
      <dgm:prSet presAssocID="{BB4E2560-325C-984A-BBB2-9C42132B365A}" presName="text3" presStyleLbl="fgAcc3" presStyleIdx="1" presStyleCnt="4">
        <dgm:presLayoutVars>
          <dgm:chPref val="3"/>
        </dgm:presLayoutVars>
      </dgm:prSet>
      <dgm:spPr/>
    </dgm:pt>
    <dgm:pt modelId="{AEB0944B-FA61-3F41-9E61-034F7DBC7BF7}" type="pres">
      <dgm:prSet presAssocID="{BB4E2560-325C-984A-BBB2-9C42132B365A}" presName="hierChild4" presStyleCnt="0"/>
      <dgm:spPr/>
    </dgm:pt>
    <dgm:pt modelId="{8BDD2FF0-41D7-AD46-80A8-100B245252B5}" type="pres">
      <dgm:prSet presAssocID="{718C7255-806F-984C-B369-7C168C118C25}" presName="Name10" presStyleLbl="parChTrans1D2" presStyleIdx="1" presStyleCnt="2"/>
      <dgm:spPr/>
    </dgm:pt>
    <dgm:pt modelId="{ACC49F69-AA2D-F143-AA57-5B2644E390DD}" type="pres">
      <dgm:prSet presAssocID="{6B6724BD-5348-5B4A-BFD1-AAD98B222A5E}" presName="hierRoot2" presStyleCnt="0"/>
      <dgm:spPr/>
    </dgm:pt>
    <dgm:pt modelId="{1FE6DDC0-06D8-1C4A-94F5-D13E4F9BDE79}" type="pres">
      <dgm:prSet presAssocID="{6B6724BD-5348-5B4A-BFD1-AAD98B222A5E}" presName="composite2" presStyleCnt="0"/>
      <dgm:spPr/>
    </dgm:pt>
    <dgm:pt modelId="{27313B3E-FB13-5A49-AE98-0ED54C3D85A4}" type="pres">
      <dgm:prSet presAssocID="{6B6724BD-5348-5B4A-BFD1-AAD98B222A5E}" presName="background2" presStyleLbl="node2" presStyleIdx="1" presStyleCnt="2"/>
      <dgm:spPr>
        <a:solidFill>
          <a:schemeClr val="tx1">
            <a:lumMod val="50000"/>
            <a:lumOff val="50000"/>
          </a:schemeClr>
        </a:solidFill>
      </dgm:spPr>
    </dgm:pt>
    <dgm:pt modelId="{55FBC2ED-1035-2E48-888D-8B12CE00584F}" type="pres">
      <dgm:prSet presAssocID="{6B6724BD-5348-5B4A-BFD1-AAD98B222A5E}" presName="text2" presStyleLbl="fgAcc2" presStyleIdx="1" presStyleCnt="2">
        <dgm:presLayoutVars>
          <dgm:chPref val="3"/>
        </dgm:presLayoutVars>
      </dgm:prSet>
      <dgm:spPr/>
    </dgm:pt>
    <dgm:pt modelId="{2A7A0E25-4563-CD40-AFBF-37447F08B735}" type="pres">
      <dgm:prSet presAssocID="{6B6724BD-5348-5B4A-BFD1-AAD98B222A5E}" presName="hierChild3" presStyleCnt="0"/>
      <dgm:spPr/>
    </dgm:pt>
    <dgm:pt modelId="{994CD3D8-2BC3-3D49-8447-D09A23B78DA2}" type="pres">
      <dgm:prSet presAssocID="{E4E9157F-9673-9F40-8BBD-A9329F6AF0BF}" presName="Name17" presStyleLbl="parChTrans1D3" presStyleIdx="2" presStyleCnt="4"/>
      <dgm:spPr/>
    </dgm:pt>
    <dgm:pt modelId="{1BF3A594-321C-9C4F-8261-1709F8299C20}" type="pres">
      <dgm:prSet presAssocID="{C25F6C00-07E5-E445-8F36-2FB7A8710341}" presName="hierRoot3" presStyleCnt="0"/>
      <dgm:spPr/>
    </dgm:pt>
    <dgm:pt modelId="{D2476862-A6F5-F946-94A3-9741F0310756}" type="pres">
      <dgm:prSet presAssocID="{C25F6C00-07E5-E445-8F36-2FB7A8710341}" presName="composite3" presStyleCnt="0"/>
      <dgm:spPr/>
    </dgm:pt>
    <dgm:pt modelId="{CB3FF0FE-4609-6547-8C06-55531CEE9CB4}" type="pres">
      <dgm:prSet presAssocID="{C25F6C00-07E5-E445-8F36-2FB7A8710341}" presName="background3" presStyleLbl="node3" presStyleIdx="2" presStyleCnt="4"/>
      <dgm:spPr>
        <a:solidFill>
          <a:srgbClr val="993300"/>
        </a:solidFill>
      </dgm:spPr>
    </dgm:pt>
    <dgm:pt modelId="{B7338092-1195-D840-8477-1B1AA4F5E65C}" type="pres">
      <dgm:prSet presAssocID="{C25F6C00-07E5-E445-8F36-2FB7A8710341}" presName="text3" presStyleLbl="fgAcc3" presStyleIdx="2" presStyleCnt="4">
        <dgm:presLayoutVars>
          <dgm:chPref val="3"/>
        </dgm:presLayoutVars>
      </dgm:prSet>
      <dgm:spPr/>
    </dgm:pt>
    <dgm:pt modelId="{9774796C-3C80-F045-96C4-D2283BE75E52}" type="pres">
      <dgm:prSet presAssocID="{C25F6C00-07E5-E445-8F36-2FB7A8710341}" presName="hierChild4" presStyleCnt="0"/>
      <dgm:spPr/>
    </dgm:pt>
    <dgm:pt modelId="{88CBC793-BF51-5143-B164-A7C54256A2F7}" type="pres">
      <dgm:prSet presAssocID="{303EBAE0-1B74-B443-AF97-D86493BEEB11}" presName="Name17" presStyleLbl="parChTrans1D3" presStyleIdx="3" presStyleCnt="4"/>
      <dgm:spPr/>
    </dgm:pt>
    <dgm:pt modelId="{7EB3FE9E-7CEE-3D4E-A7B0-B5A319D43C33}" type="pres">
      <dgm:prSet presAssocID="{CF6D60AF-9A1B-8C42-9B74-9E0772DEA04C}" presName="hierRoot3" presStyleCnt="0"/>
      <dgm:spPr/>
    </dgm:pt>
    <dgm:pt modelId="{25207EFD-2B23-284D-B41B-1CF855AF2A36}" type="pres">
      <dgm:prSet presAssocID="{CF6D60AF-9A1B-8C42-9B74-9E0772DEA04C}" presName="composite3" presStyleCnt="0"/>
      <dgm:spPr/>
    </dgm:pt>
    <dgm:pt modelId="{00C1D800-C63E-634A-A706-F4D51CF75053}" type="pres">
      <dgm:prSet presAssocID="{CF6D60AF-9A1B-8C42-9B74-9E0772DEA04C}" presName="background3" presStyleLbl="node3" presStyleIdx="3" presStyleCnt="4"/>
      <dgm:spPr>
        <a:solidFill>
          <a:srgbClr val="993300"/>
        </a:solidFill>
      </dgm:spPr>
    </dgm:pt>
    <dgm:pt modelId="{C205DBEC-0CA1-6942-87B3-C2EF3D5D3E7B}" type="pres">
      <dgm:prSet presAssocID="{CF6D60AF-9A1B-8C42-9B74-9E0772DEA04C}" presName="text3" presStyleLbl="fgAcc3" presStyleIdx="3" presStyleCnt="4">
        <dgm:presLayoutVars>
          <dgm:chPref val="3"/>
        </dgm:presLayoutVars>
      </dgm:prSet>
      <dgm:spPr/>
    </dgm:pt>
    <dgm:pt modelId="{C077E534-E077-1D4D-930E-D4614FFBDCD5}" type="pres">
      <dgm:prSet presAssocID="{CF6D60AF-9A1B-8C42-9B74-9E0772DEA04C}" presName="hierChild4" presStyleCnt="0"/>
      <dgm:spPr/>
    </dgm:pt>
  </dgm:ptLst>
  <dgm:cxnLst>
    <dgm:cxn modelId="{38495524-067E-CF4A-A1BC-778846E4247B}" type="presOf" srcId="{8E072050-EBBB-534F-AC6D-745B36D8831E}" destId="{C0CB8CCB-5FCD-7249-8DE2-C44886F0FE70}" srcOrd="0" destOrd="0" presId="urn:microsoft.com/office/officeart/2005/8/layout/hierarchy1"/>
    <dgm:cxn modelId="{9E3D5D39-3F75-C140-B7D3-8CCAD4478621}" type="presOf" srcId="{718C7255-806F-984C-B369-7C168C118C25}" destId="{8BDD2FF0-41D7-AD46-80A8-100B245252B5}" srcOrd="0" destOrd="0" presId="urn:microsoft.com/office/officeart/2005/8/layout/hierarchy1"/>
    <dgm:cxn modelId="{5659CB39-E031-BE44-8760-EB84B26896A6}" srcId="{F12F5A1F-BFF2-3A4C-B632-EFD54A7A2803}" destId="{6B6724BD-5348-5B4A-BFD1-AAD98B222A5E}" srcOrd="1" destOrd="0" parTransId="{718C7255-806F-984C-B369-7C168C118C25}" sibTransId="{8CD72BD8-53AC-4944-A18E-85B025E0E67E}"/>
    <dgm:cxn modelId="{D0B76D48-AB66-B04E-AE76-50F7EB7871E4}" type="presOf" srcId="{BB4E2560-325C-984A-BBB2-9C42132B365A}" destId="{682CA9D1-2EAA-6B4B-B1CD-348C096BAF98}" srcOrd="0" destOrd="0" presId="urn:microsoft.com/office/officeart/2005/8/layout/hierarchy1"/>
    <dgm:cxn modelId="{78CB7D49-66D4-D54A-B10C-9721806560AA}" type="presOf" srcId="{4CC15D6C-8598-D04F-BCEB-0D76836312D9}" destId="{896C5C99-6EB6-854D-AEF5-F0DB93A491AD}" srcOrd="0" destOrd="0" presId="urn:microsoft.com/office/officeart/2005/8/layout/hierarchy1"/>
    <dgm:cxn modelId="{F145A149-6CCE-7845-A518-EB3219599753}" srcId="{4A2D8133-FAAF-924A-961C-763C87864413}" destId="{759DBE25-4F2F-FA48-B987-959633E4FB51}" srcOrd="0" destOrd="0" parTransId="{4CC15D6C-8598-D04F-BCEB-0D76836312D9}" sibTransId="{D19AFC5B-FDD8-A848-B77A-B65709AE4063}"/>
    <dgm:cxn modelId="{B6A6684C-8F4D-4547-A2C2-882665378C7A}" type="presOf" srcId="{6B6724BD-5348-5B4A-BFD1-AAD98B222A5E}" destId="{55FBC2ED-1035-2E48-888D-8B12CE00584F}" srcOrd="0" destOrd="0" presId="urn:microsoft.com/office/officeart/2005/8/layout/hierarchy1"/>
    <dgm:cxn modelId="{1D617655-2480-CC4D-A9ED-FD56FB6976F9}" type="presOf" srcId="{58724DED-4D40-5D4F-8207-08941B9121D9}" destId="{FF51CC9D-1F94-C34F-ADDD-0D3079875E8E}" srcOrd="0" destOrd="0" presId="urn:microsoft.com/office/officeart/2005/8/layout/hierarchy1"/>
    <dgm:cxn modelId="{82236F68-8E89-B84F-A99D-5E6D4E6BDEC1}" srcId="{8E072050-EBBB-534F-AC6D-745B36D8831E}" destId="{F12F5A1F-BFF2-3A4C-B632-EFD54A7A2803}" srcOrd="0" destOrd="0" parTransId="{88104A03-B368-1B4B-8C6E-E4801487912F}" sibTransId="{64433C8C-FC3E-1C4E-A45F-4E1448512376}"/>
    <dgm:cxn modelId="{F1A8286D-809B-3947-BC1E-ABD993050A46}" type="presOf" srcId="{303EBAE0-1B74-B443-AF97-D86493BEEB11}" destId="{88CBC793-BF51-5143-B164-A7C54256A2F7}" srcOrd="0" destOrd="0" presId="urn:microsoft.com/office/officeart/2005/8/layout/hierarchy1"/>
    <dgm:cxn modelId="{2EFC6473-26B8-4948-A24C-472FA2F4303B}" type="presOf" srcId="{A4748C04-F4BE-7E4D-8239-D90920D006A7}" destId="{B4742CC4-8C87-0E45-BCC1-7F718AEC8952}" srcOrd="0" destOrd="0" presId="urn:microsoft.com/office/officeart/2005/8/layout/hierarchy1"/>
    <dgm:cxn modelId="{B2DB897C-85CC-F04B-A81B-1A3FC7417E7C}" type="presOf" srcId="{CF6D60AF-9A1B-8C42-9B74-9E0772DEA04C}" destId="{C205DBEC-0CA1-6942-87B3-C2EF3D5D3E7B}" srcOrd="0" destOrd="0" presId="urn:microsoft.com/office/officeart/2005/8/layout/hierarchy1"/>
    <dgm:cxn modelId="{62F1C086-3014-CE40-A75D-EC6C0A39D535}" type="presOf" srcId="{F12F5A1F-BFF2-3A4C-B632-EFD54A7A2803}" destId="{27EFEF47-17BD-6D4A-A2C2-216B3C2D8557}" srcOrd="0" destOrd="0" presId="urn:microsoft.com/office/officeart/2005/8/layout/hierarchy1"/>
    <dgm:cxn modelId="{6237268F-186A-D246-A1FD-25112280C4DF}" type="presOf" srcId="{759DBE25-4F2F-FA48-B987-959633E4FB51}" destId="{F1DE0605-6D72-D74D-A670-99A08931E962}" srcOrd="0" destOrd="0" presId="urn:microsoft.com/office/officeart/2005/8/layout/hierarchy1"/>
    <dgm:cxn modelId="{1D22CB94-B763-9243-99FC-EC2310A64DEA}" srcId="{F12F5A1F-BFF2-3A4C-B632-EFD54A7A2803}" destId="{4A2D8133-FAAF-924A-961C-763C87864413}" srcOrd="0" destOrd="0" parTransId="{58724DED-4D40-5D4F-8207-08941B9121D9}" sibTransId="{CCC737A7-AF9C-4F42-87E1-3F5E1A5C5A6D}"/>
    <dgm:cxn modelId="{5BDA1395-5A23-464F-99F9-19DACDCD5E6D}" srcId="{6B6724BD-5348-5B4A-BFD1-AAD98B222A5E}" destId="{CF6D60AF-9A1B-8C42-9B74-9E0772DEA04C}" srcOrd="1" destOrd="0" parTransId="{303EBAE0-1B74-B443-AF97-D86493BEEB11}" sibTransId="{1D6A1E07-463B-854C-B1B7-25A3B8BB3E49}"/>
    <dgm:cxn modelId="{7E096E97-8761-A646-B935-9484C599E938}" type="presOf" srcId="{E4E9157F-9673-9F40-8BBD-A9329F6AF0BF}" destId="{994CD3D8-2BC3-3D49-8447-D09A23B78DA2}" srcOrd="0" destOrd="0" presId="urn:microsoft.com/office/officeart/2005/8/layout/hierarchy1"/>
    <dgm:cxn modelId="{5667D1B1-D929-6045-B11D-24A50FAF2ADF}" srcId="{4A2D8133-FAAF-924A-961C-763C87864413}" destId="{BB4E2560-325C-984A-BBB2-9C42132B365A}" srcOrd="1" destOrd="0" parTransId="{A4748C04-F4BE-7E4D-8239-D90920D006A7}" sibTransId="{E01AB707-7991-AE49-8D15-E9B5C8D9663B}"/>
    <dgm:cxn modelId="{EBD7F3B5-B335-3643-A6B8-DAC068662933}" type="presOf" srcId="{4A2D8133-FAAF-924A-961C-763C87864413}" destId="{15BC6CE2-95DB-6B4F-95F1-4322F4980358}" srcOrd="0" destOrd="0" presId="urn:microsoft.com/office/officeart/2005/8/layout/hierarchy1"/>
    <dgm:cxn modelId="{872D8EBB-0124-E046-B618-FFB48D25A5B6}" type="presOf" srcId="{C25F6C00-07E5-E445-8F36-2FB7A8710341}" destId="{B7338092-1195-D840-8477-1B1AA4F5E65C}" srcOrd="0" destOrd="0" presId="urn:microsoft.com/office/officeart/2005/8/layout/hierarchy1"/>
    <dgm:cxn modelId="{333F62DE-5A27-1D42-8CBA-2961D31B3CF1}" srcId="{6B6724BD-5348-5B4A-BFD1-AAD98B222A5E}" destId="{C25F6C00-07E5-E445-8F36-2FB7A8710341}" srcOrd="0" destOrd="0" parTransId="{E4E9157F-9673-9F40-8BBD-A9329F6AF0BF}" sibTransId="{DA57F8EB-36AA-8243-A7B3-84E84FB0D74A}"/>
    <dgm:cxn modelId="{F6A67D8C-ACFC-D644-86E5-7B4A7A26ED05}" type="presParOf" srcId="{C0CB8CCB-5FCD-7249-8DE2-C44886F0FE70}" destId="{82D0C70E-BA05-5245-88A0-F737EA036750}" srcOrd="0" destOrd="0" presId="urn:microsoft.com/office/officeart/2005/8/layout/hierarchy1"/>
    <dgm:cxn modelId="{ED8E768F-78DC-EC44-9A1B-D1B005C6F105}" type="presParOf" srcId="{82D0C70E-BA05-5245-88A0-F737EA036750}" destId="{7C3DF3B5-C2CE-074F-A60C-5728E4D75FDE}" srcOrd="0" destOrd="0" presId="urn:microsoft.com/office/officeart/2005/8/layout/hierarchy1"/>
    <dgm:cxn modelId="{F695A84C-449B-F64C-B2DF-145B5B2E501B}" type="presParOf" srcId="{7C3DF3B5-C2CE-074F-A60C-5728E4D75FDE}" destId="{44BBCFA3-A5D1-7A44-8278-51A485B4C461}" srcOrd="0" destOrd="0" presId="urn:microsoft.com/office/officeart/2005/8/layout/hierarchy1"/>
    <dgm:cxn modelId="{2F045FE8-A3C3-0042-9C87-B13CABF2FFF4}" type="presParOf" srcId="{7C3DF3B5-C2CE-074F-A60C-5728E4D75FDE}" destId="{27EFEF47-17BD-6D4A-A2C2-216B3C2D8557}" srcOrd="1" destOrd="0" presId="urn:microsoft.com/office/officeart/2005/8/layout/hierarchy1"/>
    <dgm:cxn modelId="{F41A8986-05C8-4B4D-857E-7846BFB7209C}" type="presParOf" srcId="{82D0C70E-BA05-5245-88A0-F737EA036750}" destId="{7E50B803-F809-1140-A6C9-456FF7229F09}" srcOrd="1" destOrd="0" presId="urn:microsoft.com/office/officeart/2005/8/layout/hierarchy1"/>
    <dgm:cxn modelId="{80647B47-CD47-0649-8E8E-76FE8DF2F613}" type="presParOf" srcId="{7E50B803-F809-1140-A6C9-456FF7229F09}" destId="{FF51CC9D-1F94-C34F-ADDD-0D3079875E8E}" srcOrd="0" destOrd="0" presId="urn:microsoft.com/office/officeart/2005/8/layout/hierarchy1"/>
    <dgm:cxn modelId="{A42A45C9-FE61-8E44-A2BB-A5C55085CEBD}" type="presParOf" srcId="{7E50B803-F809-1140-A6C9-456FF7229F09}" destId="{033C12BC-633C-274A-BF9C-2F4A9C0AB381}" srcOrd="1" destOrd="0" presId="urn:microsoft.com/office/officeart/2005/8/layout/hierarchy1"/>
    <dgm:cxn modelId="{5B77B992-CD2D-B741-AE43-EB314EB11114}" type="presParOf" srcId="{033C12BC-633C-274A-BF9C-2F4A9C0AB381}" destId="{1A87A933-DDC1-1943-B2A2-57B769B38555}" srcOrd="0" destOrd="0" presId="urn:microsoft.com/office/officeart/2005/8/layout/hierarchy1"/>
    <dgm:cxn modelId="{F6930BC9-3293-AB43-8AE8-2F1E32AE40C7}" type="presParOf" srcId="{1A87A933-DDC1-1943-B2A2-57B769B38555}" destId="{49493475-961D-7C44-827F-30592AE77625}" srcOrd="0" destOrd="0" presId="urn:microsoft.com/office/officeart/2005/8/layout/hierarchy1"/>
    <dgm:cxn modelId="{B35C811A-F236-7E45-BD6A-052F0C284657}" type="presParOf" srcId="{1A87A933-DDC1-1943-B2A2-57B769B38555}" destId="{15BC6CE2-95DB-6B4F-95F1-4322F4980358}" srcOrd="1" destOrd="0" presId="urn:microsoft.com/office/officeart/2005/8/layout/hierarchy1"/>
    <dgm:cxn modelId="{4965F281-F340-B144-B9AE-29BFA467A272}" type="presParOf" srcId="{033C12BC-633C-274A-BF9C-2F4A9C0AB381}" destId="{075E5DEB-A729-5C40-9FA0-63B0164F3BDF}" srcOrd="1" destOrd="0" presId="urn:microsoft.com/office/officeart/2005/8/layout/hierarchy1"/>
    <dgm:cxn modelId="{793A4121-2D65-7648-90DF-9F74951D32BD}" type="presParOf" srcId="{075E5DEB-A729-5C40-9FA0-63B0164F3BDF}" destId="{896C5C99-6EB6-854D-AEF5-F0DB93A491AD}" srcOrd="0" destOrd="0" presId="urn:microsoft.com/office/officeart/2005/8/layout/hierarchy1"/>
    <dgm:cxn modelId="{2D147EDF-0AE2-8747-A967-E683BBB1F45B}" type="presParOf" srcId="{075E5DEB-A729-5C40-9FA0-63B0164F3BDF}" destId="{77AD556C-6B71-FE43-A63D-9A26AD93C6CC}" srcOrd="1" destOrd="0" presId="urn:microsoft.com/office/officeart/2005/8/layout/hierarchy1"/>
    <dgm:cxn modelId="{F7983A38-9D76-E748-9061-EED3AADAC4EC}" type="presParOf" srcId="{77AD556C-6B71-FE43-A63D-9A26AD93C6CC}" destId="{44986B69-713C-9A41-8E5D-EC85EB862C35}" srcOrd="0" destOrd="0" presId="urn:microsoft.com/office/officeart/2005/8/layout/hierarchy1"/>
    <dgm:cxn modelId="{39480CFE-2530-EE44-BBC4-B46CC16FCC81}" type="presParOf" srcId="{44986B69-713C-9A41-8E5D-EC85EB862C35}" destId="{5A884386-13F1-8249-B66C-379612D1CB5A}" srcOrd="0" destOrd="0" presId="urn:microsoft.com/office/officeart/2005/8/layout/hierarchy1"/>
    <dgm:cxn modelId="{A861394E-42AD-A04D-A539-D8CA3345DD42}" type="presParOf" srcId="{44986B69-713C-9A41-8E5D-EC85EB862C35}" destId="{F1DE0605-6D72-D74D-A670-99A08931E962}" srcOrd="1" destOrd="0" presId="urn:microsoft.com/office/officeart/2005/8/layout/hierarchy1"/>
    <dgm:cxn modelId="{AC4D7388-F80A-A143-A475-88ED49353333}" type="presParOf" srcId="{77AD556C-6B71-FE43-A63D-9A26AD93C6CC}" destId="{AA5C907D-C40D-0B41-85CC-2685FF73CA53}" srcOrd="1" destOrd="0" presId="urn:microsoft.com/office/officeart/2005/8/layout/hierarchy1"/>
    <dgm:cxn modelId="{50007261-A3E0-7E44-AE2E-4BA312BF5BD9}" type="presParOf" srcId="{075E5DEB-A729-5C40-9FA0-63B0164F3BDF}" destId="{B4742CC4-8C87-0E45-BCC1-7F718AEC8952}" srcOrd="2" destOrd="0" presId="urn:microsoft.com/office/officeart/2005/8/layout/hierarchy1"/>
    <dgm:cxn modelId="{CE9D8B1F-6F2D-854B-B7D5-F713F5B6B245}" type="presParOf" srcId="{075E5DEB-A729-5C40-9FA0-63B0164F3BDF}" destId="{3FC3BD68-6662-044C-88DC-A3B55F7BEBFC}" srcOrd="3" destOrd="0" presId="urn:microsoft.com/office/officeart/2005/8/layout/hierarchy1"/>
    <dgm:cxn modelId="{5B9F4B12-92EE-5848-8128-6CBA7BA9F8F5}" type="presParOf" srcId="{3FC3BD68-6662-044C-88DC-A3B55F7BEBFC}" destId="{32EAAB2C-CFBD-424B-BAD7-83DBBAE7038B}" srcOrd="0" destOrd="0" presId="urn:microsoft.com/office/officeart/2005/8/layout/hierarchy1"/>
    <dgm:cxn modelId="{0C57EBB7-0EAA-884D-906A-A97B6CCB876D}" type="presParOf" srcId="{32EAAB2C-CFBD-424B-BAD7-83DBBAE7038B}" destId="{CD1ECF19-6445-3A4A-9FF5-67BD1E896634}" srcOrd="0" destOrd="0" presId="urn:microsoft.com/office/officeart/2005/8/layout/hierarchy1"/>
    <dgm:cxn modelId="{F3A8AE09-E5B1-654E-813F-21E415FB9615}" type="presParOf" srcId="{32EAAB2C-CFBD-424B-BAD7-83DBBAE7038B}" destId="{682CA9D1-2EAA-6B4B-B1CD-348C096BAF98}" srcOrd="1" destOrd="0" presId="urn:microsoft.com/office/officeart/2005/8/layout/hierarchy1"/>
    <dgm:cxn modelId="{97598465-32B3-5B41-90F4-34F1F33FBE1D}" type="presParOf" srcId="{3FC3BD68-6662-044C-88DC-A3B55F7BEBFC}" destId="{AEB0944B-FA61-3F41-9E61-034F7DBC7BF7}" srcOrd="1" destOrd="0" presId="urn:microsoft.com/office/officeart/2005/8/layout/hierarchy1"/>
    <dgm:cxn modelId="{E6586AE7-F03C-7B46-B8E8-12123848CCE3}" type="presParOf" srcId="{7E50B803-F809-1140-A6C9-456FF7229F09}" destId="{8BDD2FF0-41D7-AD46-80A8-100B245252B5}" srcOrd="2" destOrd="0" presId="urn:microsoft.com/office/officeart/2005/8/layout/hierarchy1"/>
    <dgm:cxn modelId="{E569FFC5-0C28-F641-97A1-EC06B839FC49}" type="presParOf" srcId="{7E50B803-F809-1140-A6C9-456FF7229F09}" destId="{ACC49F69-AA2D-F143-AA57-5B2644E390DD}" srcOrd="3" destOrd="0" presId="urn:microsoft.com/office/officeart/2005/8/layout/hierarchy1"/>
    <dgm:cxn modelId="{CA42A2C8-F924-6A4F-851A-751F56A69A99}" type="presParOf" srcId="{ACC49F69-AA2D-F143-AA57-5B2644E390DD}" destId="{1FE6DDC0-06D8-1C4A-94F5-D13E4F9BDE79}" srcOrd="0" destOrd="0" presId="urn:microsoft.com/office/officeart/2005/8/layout/hierarchy1"/>
    <dgm:cxn modelId="{83746AAC-F62B-B242-A29B-588652463B46}" type="presParOf" srcId="{1FE6DDC0-06D8-1C4A-94F5-D13E4F9BDE79}" destId="{27313B3E-FB13-5A49-AE98-0ED54C3D85A4}" srcOrd="0" destOrd="0" presId="urn:microsoft.com/office/officeart/2005/8/layout/hierarchy1"/>
    <dgm:cxn modelId="{10A1B5B7-6F70-EA42-89EF-AAB1FCACEC54}" type="presParOf" srcId="{1FE6DDC0-06D8-1C4A-94F5-D13E4F9BDE79}" destId="{55FBC2ED-1035-2E48-888D-8B12CE00584F}" srcOrd="1" destOrd="0" presId="urn:microsoft.com/office/officeart/2005/8/layout/hierarchy1"/>
    <dgm:cxn modelId="{8EAA2110-4D51-CD40-ABC2-42F9A17282C4}" type="presParOf" srcId="{ACC49F69-AA2D-F143-AA57-5B2644E390DD}" destId="{2A7A0E25-4563-CD40-AFBF-37447F08B735}" srcOrd="1" destOrd="0" presId="urn:microsoft.com/office/officeart/2005/8/layout/hierarchy1"/>
    <dgm:cxn modelId="{2022515E-3B29-E64E-8984-9D3C2E024F90}" type="presParOf" srcId="{2A7A0E25-4563-CD40-AFBF-37447F08B735}" destId="{994CD3D8-2BC3-3D49-8447-D09A23B78DA2}" srcOrd="0" destOrd="0" presId="urn:microsoft.com/office/officeart/2005/8/layout/hierarchy1"/>
    <dgm:cxn modelId="{21F970BC-C9AB-2C41-BD05-E14F37BE3FB3}" type="presParOf" srcId="{2A7A0E25-4563-CD40-AFBF-37447F08B735}" destId="{1BF3A594-321C-9C4F-8261-1709F8299C20}" srcOrd="1" destOrd="0" presId="urn:microsoft.com/office/officeart/2005/8/layout/hierarchy1"/>
    <dgm:cxn modelId="{A3865EAB-6B9E-E84C-9416-2062DA5E4CB9}" type="presParOf" srcId="{1BF3A594-321C-9C4F-8261-1709F8299C20}" destId="{D2476862-A6F5-F946-94A3-9741F0310756}" srcOrd="0" destOrd="0" presId="urn:microsoft.com/office/officeart/2005/8/layout/hierarchy1"/>
    <dgm:cxn modelId="{8D851179-D867-154C-90AE-4191F0A913BE}" type="presParOf" srcId="{D2476862-A6F5-F946-94A3-9741F0310756}" destId="{CB3FF0FE-4609-6547-8C06-55531CEE9CB4}" srcOrd="0" destOrd="0" presId="urn:microsoft.com/office/officeart/2005/8/layout/hierarchy1"/>
    <dgm:cxn modelId="{184F0DAB-54CE-3844-A731-DF771E9CD969}" type="presParOf" srcId="{D2476862-A6F5-F946-94A3-9741F0310756}" destId="{B7338092-1195-D840-8477-1B1AA4F5E65C}" srcOrd="1" destOrd="0" presId="urn:microsoft.com/office/officeart/2005/8/layout/hierarchy1"/>
    <dgm:cxn modelId="{0CE7C240-F66A-CD4D-B383-631DDE34392F}" type="presParOf" srcId="{1BF3A594-321C-9C4F-8261-1709F8299C20}" destId="{9774796C-3C80-F045-96C4-D2283BE75E52}" srcOrd="1" destOrd="0" presId="urn:microsoft.com/office/officeart/2005/8/layout/hierarchy1"/>
    <dgm:cxn modelId="{FF3A7BBF-B564-9649-8DBA-0482D4533FA4}" type="presParOf" srcId="{2A7A0E25-4563-CD40-AFBF-37447F08B735}" destId="{88CBC793-BF51-5143-B164-A7C54256A2F7}" srcOrd="2" destOrd="0" presId="urn:microsoft.com/office/officeart/2005/8/layout/hierarchy1"/>
    <dgm:cxn modelId="{3CC4D990-6E38-614B-9FC7-299C3A2F1A01}" type="presParOf" srcId="{2A7A0E25-4563-CD40-AFBF-37447F08B735}" destId="{7EB3FE9E-7CEE-3D4E-A7B0-B5A319D43C33}" srcOrd="3" destOrd="0" presId="urn:microsoft.com/office/officeart/2005/8/layout/hierarchy1"/>
    <dgm:cxn modelId="{25DC5EDF-07DE-034E-8A75-13D678DFEB82}" type="presParOf" srcId="{7EB3FE9E-7CEE-3D4E-A7B0-B5A319D43C33}" destId="{25207EFD-2B23-284D-B41B-1CF855AF2A36}" srcOrd="0" destOrd="0" presId="urn:microsoft.com/office/officeart/2005/8/layout/hierarchy1"/>
    <dgm:cxn modelId="{F92F60FF-E3E5-3C43-9290-8BF3050881AB}" type="presParOf" srcId="{25207EFD-2B23-284D-B41B-1CF855AF2A36}" destId="{00C1D800-C63E-634A-A706-F4D51CF75053}" srcOrd="0" destOrd="0" presId="urn:microsoft.com/office/officeart/2005/8/layout/hierarchy1"/>
    <dgm:cxn modelId="{202C9F36-E0C7-EA40-A46B-9D58E2B95D0E}" type="presParOf" srcId="{25207EFD-2B23-284D-B41B-1CF855AF2A36}" destId="{C205DBEC-0CA1-6942-87B3-C2EF3D5D3E7B}" srcOrd="1" destOrd="0" presId="urn:microsoft.com/office/officeart/2005/8/layout/hierarchy1"/>
    <dgm:cxn modelId="{405BB081-4D76-AD46-A0E3-060E1344EA29}" type="presParOf" srcId="{7EB3FE9E-7CEE-3D4E-A7B0-B5A319D43C33}" destId="{C077E534-E077-1D4D-930E-D4614FFBDCD5}" srcOrd="1" destOrd="0" presId="urn:microsoft.com/office/officeart/2005/8/layout/hierarchy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E88862-49F8-0C40-82D7-D94B533B39AD}">
      <dsp:nvSpPr>
        <dsp:cNvPr id="0" name=""/>
        <dsp:cNvSpPr/>
      </dsp:nvSpPr>
      <dsp:spPr>
        <a:xfrm>
          <a:off x="1045472" y="1099787"/>
          <a:ext cx="274155" cy="5223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7077" y="0"/>
              </a:lnTo>
              <a:lnTo>
                <a:pt x="137077" y="522399"/>
              </a:lnTo>
              <a:lnTo>
                <a:pt x="274155" y="522399"/>
              </a:lnTo>
            </a:path>
          </a:pathLst>
        </a:custGeom>
        <a:noFill/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1167800" y="1346237"/>
        <a:ext cx="29498" cy="29498"/>
      </dsp:txXfrm>
    </dsp:sp>
    <dsp:sp modelId="{A7E116BB-D808-BE4A-9048-19425AFA3D1C}">
      <dsp:nvSpPr>
        <dsp:cNvPr id="0" name=""/>
        <dsp:cNvSpPr/>
      </dsp:nvSpPr>
      <dsp:spPr>
        <a:xfrm>
          <a:off x="1045472" y="1054067"/>
          <a:ext cx="27415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4155" y="45720"/>
              </a:lnTo>
            </a:path>
          </a:pathLst>
        </a:custGeom>
        <a:noFill/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1175696" y="1092933"/>
        <a:ext cx="13707" cy="13707"/>
      </dsp:txXfrm>
    </dsp:sp>
    <dsp:sp modelId="{E88EEC3D-04A4-4844-A483-4E2E4EB57D05}">
      <dsp:nvSpPr>
        <dsp:cNvPr id="0" name=""/>
        <dsp:cNvSpPr/>
      </dsp:nvSpPr>
      <dsp:spPr>
        <a:xfrm>
          <a:off x="1045472" y="577388"/>
          <a:ext cx="274155" cy="522399"/>
        </a:xfrm>
        <a:custGeom>
          <a:avLst/>
          <a:gdLst/>
          <a:ahLst/>
          <a:cxnLst/>
          <a:rect l="0" t="0" r="0" b="0"/>
          <a:pathLst>
            <a:path>
              <a:moveTo>
                <a:pt x="0" y="522399"/>
              </a:moveTo>
              <a:lnTo>
                <a:pt x="137077" y="522399"/>
              </a:lnTo>
              <a:lnTo>
                <a:pt x="137077" y="0"/>
              </a:lnTo>
              <a:lnTo>
                <a:pt x="274155" y="0"/>
              </a:lnTo>
            </a:path>
          </a:pathLst>
        </a:custGeom>
        <a:noFill/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1167800" y="823838"/>
        <a:ext cx="29498" cy="29498"/>
      </dsp:txXfrm>
    </dsp:sp>
    <dsp:sp modelId="{A75F2A56-FBAD-0A42-B0C3-42A88FFEED6B}">
      <dsp:nvSpPr>
        <dsp:cNvPr id="0" name=""/>
        <dsp:cNvSpPr/>
      </dsp:nvSpPr>
      <dsp:spPr>
        <a:xfrm rot="16200000">
          <a:off x="-263274" y="890827"/>
          <a:ext cx="2199575" cy="417919"/>
        </a:xfrm>
        <a:prstGeom prst="rect">
          <a:avLst/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>
              <a:solidFill>
                <a:schemeClr val="bg1"/>
              </a:solidFill>
              <a:latin typeface="+mn-lt"/>
            </a:rPr>
            <a:t>Algorithm</a:t>
          </a:r>
          <a:endParaRPr lang="en-GB" sz="2800" kern="1200">
            <a:solidFill>
              <a:schemeClr val="bg1"/>
            </a:solidFill>
          </a:endParaRPr>
        </a:p>
      </dsp:txBody>
      <dsp:txXfrm>
        <a:off x="-263274" y="890827"/>
        <a:ext cx="2199575" cy="417919"/>
      </dsp:txXfrm>
    </dsp:sp>
    <dsp:sp modelId="{EB2B078F-9780-4545-9708-ACDAC3E5FEF5}">
      <dsp:nvSpPr>
        <dsp:cNvPr id="0" name=""/>
        <dsp:cNvSpPr/>
      </dsp:nvSpPr>
      <dsp:spPr>
        <a:xfrm>
          <a:off x="1319627" y="368428"/>
          <a:ext cx="1370775" cy="417919"/>
        </a:xfrm>
        <a:prstGeom prst="rect">
          <a:avLst/>
        </a:prstGeom>
        <a:solidFill>
          <a:schemeClr val="tx1"/>
        </a:solidFill>
        <a:ln w="254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i="0" u="none" strike="noStrike" kern="1200">
              <a:effectLst/>
            </a:rPr>
            <a:t>ANN</a:t>
          </a:r>
          <a:endParaRPr lang="en-GB" sz="2800" kern="1200"/>
        </a:p>
      </dsp:txBody>
      <dsp:txXfrm>
        <a:off x="1319627" y="368428"/>
        <a:ext cx="1370775" cy="417919"/>
      </dsp:txXfrm>
    </dsp:sp>
    <dsp:sp modelId="{5681B191-A624-1041-BD32-74366ED3696D}">
      <dsp:nvSpPr>
        <dsp:cNvPr id="0" name=""/>
        <dsp:cNvSpPr/>
      </dsp:nvSpPr>
      <dsp:spPr>
        <a:xfrm>
          <a:off x="1319627" y="890827"/>
          <a:ext cx="1370775" cy="417919"/>
        </a:xfrm>
        <a:prstGeom prst="rect">
          <a:avLst/>
        </a:prstGeom>
        <a:solidFill>
          <a:schemeClr val="tx1"/>
        </a:solidFill>
        <a:ln w="25400" cap="flat" cmpd="sng" algn="ctr">
          <a:solidFill>
            <a:srgbClr val="00B05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i="0" u="none" strike="noStrike" kern="1200" cap="none" spc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LSTM</a:t>
          </a:r>
          <a:endParaRPr lang="en-GB" sz="2800" b="0" kern="1200" cap="none" spc="0">
            <a:ln w="0"/>
            <a:solidFill>
              <a:schemeClr val="bg1"/>
            </a:solidFill>
            <a:effectLst>
              <a:outerShdw blurRad="38100" dist="25400" dir="5400000" algn="ctr" rotWithShape="0">
                <a:srgbClr val="6E747A">
                  <a:alpha val="43000"/>
                </a:srgbClr>
              </a:outerShdw>
            </a:effectLst>
          </a:endParaRPr>
        </a:p>
      </dsp:txBody>
      <dsp:txXfrm>
        <a:off x="1319627" y="890827"/>
        <a:ext cx="1370775" cy="417919"/>
      </dsp:txXfrm>
    </dsp:sp>
    <dsp:sp modelId="{1AD10493-813E-E541-9281-290C376BE095}">
      <dsp:nvSpPr>
        <dsp:cNvPr id="0" name=""/>
        <dsp:cNvSpPr/>
      </dsp:nvSpPr>
      <dsp:spPr>
        <a:xfrm>
          <a:off x="1319627" y="1413226"/>
          <a:ext cx="1370775" cy="417919"/>
        </a:xfrm>
        <a:prstGeom prst="rect">
          <a:avLst/>
        </a:prstGeom>
        <a:solidFill>
          <a:schemeClr val="tx1"/>
        </a:solidFill>
        <a:ln w="254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i="0" u="none" strike="noStrike" kern="1200">
              <a:effectLst/>
            </a:rPr>
            <a:t>SVM</a:t>
          </a:r>
          <a:endParaRPr lang="en-GB" sz="2800" kern="1200"/>
        </a:p>
      </dsp:txBody>
      <dsp:txXfrm>
        <a:off x="1319627" y="1413226"/>
        <a:ext cx="1370775" cy="4179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CBC793-BF51-5143-B164-A7C54256A2F7}">
      <dsp:nvSpPr>
        <dsp:cNvPr id="0" name=""/>
        <dsp:cNvSpPr/>
      </dsp:nvSpPr>
      <dsp:spPr>
        <a:xfrm>
          <a:off x="6047581" y="3159417"/>
          <a:ext cx="1039018" cy="4944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972"/>
              </a:lnTo>
              <a:lnTo>
                <a:pt x="1039018" y="336972"/>
              </a:lnTo>
              <a:lnTo>
                <a:pt x="1039018" y="494478"/>
              </a:lnTo>
            </a:path>
          </a:pathLst>
        </a:custGeom>
        <a:noFill/>
        <a:ln w="25400" cap="flat" cmpd="sng" algn="ctr">
          <a:solidFill>
            <a:schemeClr val="accent6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4CD3D8-2BC3-3D49-8447-D09A23B78DA2}">
      <dsp:nvSpPr>
        <dsp:cNvPr id="0" name=""/>
        <dsp:cNvSpPr/>
      </dsp:nvSpPr>
      <dsp:spPr>
        <a:xfrm>
          <a:off x="5008562" y="3159417"/>
          <a:ext cx="1039018" cy="494478"/>
        </a:xfrm>
        <a:custGeom>
          <a:avLst/>
          <a:gdLst/>
          <a:ahLst/>
          <a:cxnLst/>
          <a:rect l="0" t="0" r="0" b="0"/>
          <a:pathLst>
            <a:path>
              <a:moveTo>
                <a:pt x="1039018" y="0"/>
              </a:moveTo>
              <a:lnTo>
                <a:pt x="1039018" y="336972"/>
              </a:lnTo>
              <a:lnTo>
                <a:pt x="0" y="336972"/>
              </a:lnTo>
              <a:lnTo>
                <a:pt x="0" y="494478"/>
              </a:lnTo>
            </a:path>
          </a:pathLst>
        </a:custGeom>
        <a:noFill/>
        <a:ln w="25400" cap="flat" cmpd="sng" algn="ctr">
          <a:solidFill>
            <a:schemeClr val="accent6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DD2FF0-41D7-AD46-80A8-100B245252B5}">
      <dsp:nvSpPr>
        <dsp:cNvPr id="0" name=""/>
        <dsp:cNvSpPr/>
      </dsp:nvSpPr>
      <dsp:spPr>
        <a:xfrm>
          <a:off x="3969543" y="1585304"/>
          <a:ext cx="2078037" cy="4944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972"/>
              </a:lnTo>
              <a:lnTo>
                <a:pt x="2078037" y="336972"/>
              </a:lnTo>
              <a:lnTo>
                <a:pt x="2078037" y="494478"/>
              </a:lnTo>
            </a:path>
          </a:pathLst>
        </a:custGeom>
        <a:noFill/>
        <a:ln w="25400" cap="flat" cmpd="sng" algn="ctr">
          <a:solidFill>
            <a:schemeClr val="accent6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42CC4-8C87-0E45-BCC1-7F718AEC8952}">
      <dsp:nvSpPr>
        <dsp:cNvPr id="0" name=""/>
        <dsp:cNvSpPr/>
      </dsp:nvSpPr>
      <dsp:spPr>
        <a:xfrm>
          <a:off x="1891506" y="3159417"/>
          <a:ext cx="1039018" cy="4944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972"/>
              </a:lnTo>
              <a:lnTo>
                <a:pt x="1039018" y="336972"/>
              </a:lnTo>
              <a:lnTo>
                <a:pt x="1039018" y="494478"/>
              </a:lnTo>
            </a:path>
          </a:pathLst>
        </a:custGeom>
        <a:noFill/>
        <a:ln w="25400" cap="flat" cmpd="sng" algn="ctr">
          <a:solidFill>
            <a:schemeClr val="accent6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6C5C99-6EB6-854D-AEF5-F0DB93A491AD}">
      <dsp:nvSpPr>
        <dsp:cNvPr id="0" name=""/>
        <dsp:cNvSpPr/>
      </dsp:nvSpPr>
      <dsp:spPr>
        <a:xfrm>
          <a:off x="852487" y="3159417"/>
          <a:ext cx="1039018" cy="494478"/>
        </a:xfrm>
        <a:custGeom>
          <a:avLst/>
          <a:gdLst/>
          <a:ahLst/>
          <a:cxnLst/>
          <a:rect l="0" t="0" r="0" b="0"/>
          <a:pathLst>
            <a:path>
              <a:moveTo>
                <a:pt x="1039018" y="0"/>
              </a:moveTo>
              <a:lnTo>
                <a:pt x="1039018" y="336972"/>
              </a:lnTo>
              <a:lnTo>
                <a:pt x="0" y="336972"/>
              </a:lnTo>
              <a:lnTo>
                <a:pt x="0" y="494478"/>
              </a:lnTo>
            </a:path>
          </a:pathLst>
        </a:custGeom>
        <a:noFill/>
        <a:ln w="25400" cap="flat" cmpd="sng" algn="ctr">
          <a:solidFill>
            <a:schemeClr val="accent6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51CC9D-1F94-C34F-ADDD-0D3079875E8E}">
      <dsp:nvSpPr>
        <dsp:cNvPr id="0" name=""/>
        <dsp:cNvSpPr/>
      </dsp:nvSpPr>
      <dsp:spPr>
        <a:xfrm>
          <a:off x="1891506" y="1585304"/>
          <a:ext cx="2078037" cy="494478"/>
        </a:xfrm>
        <a:custGeom>
          <a:avLst/>
          <a:gdLst/>
          <a:ahLst/>
          <a:cxnLst/>
          <a:rect l="0" t="0" r="0" b="0"/>
          <a:pathLst>
            <a:path>
              <a:moveTo>
                <a:pt x="2078037" y="0"/>
              </a:moveTo>
              <a:lnTo>
                <a:pt x="2078037" y="336972"/>
              </a:lnTo>
              <a:lnTo>
                <a:pt x="0" y="336972"/>
              </a:lnTo>
              <a:lnTo>
                <a:pt x="0" y="494478"/>
              </a:lnTo>
            </a:path>
          </a:pathLst>
        </a:custGeom>
        <a:noFill/>
        <a:ln w="25400" cap="flat" cmpd="sng" algn="ctr">
          <a:solidFill>
            <a:schemeClr val="accent6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BBCFA3-A5D1-7A44-8278-51A485B4C461}">
      <dsp:nvSpPr>
        <dsp:cNvPr id="0" name=""/>
        <dsp:cNvSpPr/>
      </dsp:nvSpPr>
      <dsp:spPr>
        <a:xfrm>
          <a:off x="3119437" y="505669"/>
          <a:ext cx="1700212" cy="1079634"/>
        </a:xfrm>
        <a:prstGeom prst="roundRect">
          <a:avLst>
            <a:gd name="adj" fmla="val 10000"/>
          </a:avLst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7EFEF47-17BD-6D4A-A2C2-216B3C2D8557}">
      <dsp:nvSpPr>
        <dsp:cNvPr id="0" name=""/>
        <dsp:cNvSpPr/>
      </dsp:nvSpPr>
      <dsp:spPr>
        <a:xfrm>
          <a:off x="3308349" y="685136"/>
          <a:ext cx="1700212" cy="10796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i="0" u="none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Framework</a:t>
          </a:r>
          <a:endParaRPr lang="en-GB" sz="2300" b="0" kern="1200" cap="none" spc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39970" y="716757"/>
        <a:ext cx="1636970" cy="1016392"/>
      </dsp:txXfrm>
    </dsp:sp>
    <dsp:sp modelId="{49493475-961D-7C44-827F-30592AE77625}">
      <dsp:nvSpPr>
        <dsp:cNvPr id="0" name=""/>
        <dsp:cNvSpPr/>
      </dsp:nvSpPr>
      <dsp:spPr>
        <a:xfrm>
          <a:off x="1041399" y="2079782"/>
          <a:ext cx="1700212" cy="1079634"/>
        </a:xfrm>
        <a:prstGeom prst="roundRect">
          <a:avLst>
            <a:gd name="adj" fmla="val 10000"/>
          </a:avLst>
        </a:prstGeom>
        <a:solidFill>
          <a:schemeClr val="tx1">
            <a:lumMod val="50000"/>
            <a:lumOff val="5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5BC6CE2-95DB-6B4F-95F1-4322F4980358}">
      <dsp:nvSpPr>
        <dsp:cNvPr id="0" name=""/>
        <dsp:cNvSpPr/>
      </dsp:nvSpPr>
      <dsp:spPr>
        <a:xfrm>
          <a:off x="1230312" y="2259249"/>
          <a:ext cx="1700212" cy="10796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Flask</a:t>
          </a:r>
        </a:p>
      </dsp:txBody>
      <dsp:txXfrm>
        <a:off x="1261933" y="2290870"/>
        <a:ext cx="1636970" cy="1016392"/>
      </dsp:txXfrm>
    </dsp:sp>
    <dsp:sp modelId="{5A884386-13F1-8249-B66C-379612D1CB5A}">
      <dsp:nvSpPr>
        <dsp:cNvPr id="0" name=""/>
        <dsp:cNvSpPr/>
      </dsp:nvSpPr>
      <dsp:spPr>
        <a:xfrm>
          <a:off x="2381" y="3653896"/>
          <a:ext cx="1700212" cy="1079634"/>
        </a:xfrm>
        <a:prstGeom prst="roundRect">
          <a:avLst>
            <a:gd name="adj" fmla="val 10000"/>
          </a:avLst>
        </a:prstGeom>
        <a:solidFill>
          <a:schemeClr val="accent4">
            <a:lumMod val="20000"/>
            <a:lumOff val="8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F1DE0605-6D72-D74D-A670-99A08931E962}">
      <dsp:nvSpPr>
        <dsp:cNvPr id="0" name=""/>
        <dsp:cNvSpPr/>
      </dsp:nvSpPr>
      <dsp:spPr>
        <a:xfrm>
          <a:off x="191293" y="3833362"/>
          <a:ext cx="1700212" cy="10796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i="0" u="none" strike="noStrike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Flexibility</a:t>
          </a:r>
          <a:endParaRPr lang="en-GB" sz="2300" b="0" kern="1200" cap="none" spc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2914" y="3864983"/>
        <a:ext cx="1636970" cy="1016392"/>
      </dsp:txXfrm>
    </dsp:sp>
    <dsp:sp modelId="{CD1ECF19-6445-3A4A-9FF5-67BD1E896634}">
      <dsp:nvSpPr>
        <dsp:cNvPr id="0" name=""/>
        <dsp:cNvSpPr/>
      </dsp:nvSpPr>
      <dsp:spPr>
        <a:xfrm>
          <a:off x="2080418" y="3653896"/>
          <a:ext cx="1700212" cy="1079634"/>
        </a:xfrm>
        <a:prstGeom prst="roundRect">
          <a:avLst>
            <a:gd name="adj" fmla="val 10000"/>
          </a:avLst>
        </a:prstGeom>
        <a:solidFill>
          <a:schemeClr val="accent4">
            <a:lumMod val="20000"/>
            <a:lumOff val="8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82CA9D1-2EAA-6B4B-B1CD-348C096BAF98}">
      <dsp:nvSpPr>
        <dsp:cNvPr id="0" name=""/>
        <dsp:cNvSpPr/>
      </dsp:nvSpPr>
      <dsp:spPr>
        <a:xfrm>
          <a:off x="2269331" y="3833362"/>
          <a:ext cx="1700212" cy="10796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i="0" u="none" strike="noStrike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Simplicity</a:t>
          </a:r>
          <a:endParaRPr lang="en-GB" sz="2300" b="0" kern="1200" cap="none" spc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300952" y="3864983"/>
        <a:ext cx="1636970" cy="1016392"/>
      </dsp:txXfrm>
    </dsp:sp>
    <dsp:sp modelId="{27313B3E-FB13-5A49-AE98-0ED54C3D85A4}">
      <dsp:nvSpPr>
        <dsp:cNvPr id="0" name=""/>
        <dsp:cNvSpPr/>
      </dsp:nvSpPr>
      <dsp:spPr>
        <a:xfrm>
          <a:off x="5197474" y="2079782"/>
          <a:ext cx="1700212" cy="1079634"/>
        </a:xfrm>
        <a:prstGeom prst="roundRect">
          <a:avLst>
            <a:gd name="adj" fmla="val 10000"/>
          </a:avLst>
        </a:prstGeom>
        <a:solidFill>
          <a:schemeClr val="tx1">
            <a:lumMod val="50000"/>
            <a:lumOff val="5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5FBC2ED-1035-2E48-888D-8B12CE00584F}">
      <dsp:nvSpPr>
        <dsp:cNvPr id="0" name=""/>
        <dsp:cNvSpPr/>
      </dsp:nvSpPr>
      <dsp:spPr>
        <a:xfrm>
          <a:off x="5386387" y="2259249"/>
          <a:ext cx="1700212" cy="10796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Django</a:t>
          </a:r>
        </a:p>
      </dsp:txBody>
      <dsp:txXfrm>
        <a:off x="5418008" y="2290870"/>
        <a:ext cx="1636970" cy="1016392"/>
      </dsp:txXfrm>
    </dsp:sp>
    <dsp:sp modelId="{CB3FF0FE-4609-6547-8C06-55531CEE9CB4}">
      <dsp:nvSpPr>
        <dsp:cNvPr id="0" name=""/>
        <dsp:cNvSpPr/>
      </dsp:nvSpPr>
      <dsp:spPr>
        <a:xfrm>
          <a:off x="4158456" y="3653896"/>
          <a:ext cx="1700212" cy="1079634"/>
        </a:xfrm>
        <a:prstGeom prst="roundRect">
          <a:avLst>
            <a:gd name="adj" fmla="val 10000"/>
          </a:avLst>
        </a:prstGeom>
        <a:solidFill>
          <a:srgbClr val="9933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7338092-1195-D840-8477-1B1AA4F5E65C}">
      <dsp:nvSpPr>
        <dsp:cNvPr id="0" name=""/>
        <dsp:cNvSpPr/>
      </dsp:nvSpPr>
      <dsp:spPr>
        <a:xfrm>
          <a:off x="4347368" y="3833362"/>
          <a:ext cx="1700212" cy="10796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i="0" u="none" strike="noStrike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Convention</a:t>
          </a:r>
          <a:endParaRPr lang="en-GB" sz="2300" b="0" kern="1200" cap="none" spc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378989" y="3864983"/>
        <a:ext cx="1636970" cy="1016392"/>
      </dsp:txXfrm>
    </dsp:sp>
    <dsp:sp modelId="{00C1D800-C63E-634A-A706-F4D51CF75053}">
      <dsp:nvSpPr>
        <dsp:cNvPr id="0" name=""/>
        <dsp:cNvSpPr/>
      </dsp:nvSpPr>
      <dsp:spPr>
        <a:xfrm>
          <a:off x="6236493" y="3653896"/>
          <a:ext cx="1700212" cy="1079634"/>
        </a:xfrm>
        <a:prstGeom prst="roundRect">
          <a:avLst>
            <a:gd name="adj" fmla="val 10000"/>
          </a:avLst>
        </a:prstGeom>
        <a:solidFill>
          <a:srgbClr val="9933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205DBEC-0CA1-6942-87B3-C2EF3D5D3E7B}">
      <dsp:nvSpPr>
        <dsp:cNvPr id="0" name=""/>
        <dsp:cNvSpPr/>
      </dsp:nvSpPr>
      <dsp:spPr>
        <a:xfrm>
          <a:off x="6425406" y="3833362"/>
          <a:ext cx="1700212" cy="10796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i="0" u="none" strike="noStrike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Batteries-included</a:t>
          </a:r>
          <a:endParaRPr lang="en-LK" sz="2300" b="0" kern="1200" cap="none" spc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457027" y="3864983"/>
        <a:ext cx="1636970" cy="10163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1pPr>
            <a:lvl2pPr marR="0" lvl="1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2pPr>
            <a:lvl3pPr marR="0" lvl="2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3pPr>
            <a:lvl4pPr marR="0" lvl="3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4pPr>
            <a:lvl5pPr marR="0" lvl="4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5pPr>
            <a:lvl6pPr marR="0" lvl="5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6pPr>
            <a:lvl7pPr marR="0" lvl="6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7pPr>
            <a:lvl8pPr marR="0" lvl="7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8pPr>
            <a:lvl9pPr marR="0" lvl="8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1pPr>
            <a:lvl2pPr marR="0" lvl="1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2pPr>
            <a:lvl3pPr marR="0" lvl="2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3pPr>
            <a:lvl4pPr marR="0" lvl="3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4pPr>
            <a:lvl5pPr marR="0" lvl="4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5pPr>
            <a:lvl6pPr marR="0" lvl="5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6pPr>
            <a:lvl7pPr marR="0" lvl="6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7pPr>
            <a:lvl8pPr marR="0" lvl="7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8pPr>
            <a:lvl9pPr marR="0" lvl="8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1pPr>
            <a:lvl2pPr marL="914400" marR="0" lvl="1" indent="-228600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1pPr>
            <a:lvl2pPr marR="0" lvl="1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2pPr>
            <a:lvl3pPr marR="0" lvl="2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3pPr>
            <a:lvl4pPr marR="0" lvl="3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4pPr>
            <a:lvl5pPr marR="0" lvl="4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5pPr>
            <a:lvl6pPr marR="0" lvl="5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6pPr>
            <a:lvl7pPr marR="0" lvl="6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7pPr>
            <a:lvl8pPr marR="0" lvl="7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8pPr>
            <a:lvl9pPr marR="0" lvl="8" algn="l" rtl="0">
              <a:spcBef>
                <a:spcPct val="0"/>
              </a:spcBef>
              <a:spcAft>
                <a:spcPct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ct val="0"/>
              </a:spcBef>
              <a:spcAft>
                <a:spcPct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 panose="020F0502020204030204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ct val="0"/>
      </a:spcBef>
      <a:spcAft>
        <a:spcPct val="0"/>
      </a:spcAft>
    </a:defPPr>
    <a:lvl1pPr marR="0" lvl="0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ct val="0"/>
      </a:spcBef>
      <a:spcAft>
        <a:spcPct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ct val="0"/>
              </a:spcBef>
              <a:spcAft>
                <a:spcPct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 panose="020F0502020204030204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3801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ct val="0"/>
              </a:spcBef>
              <a:spcAft>
                <a:spcPct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 panose="020F0502020204030204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39768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ct val="0"/>
              </a:spcBef>
              <a:spcAft>
                <a:spcPct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 panose="020F0502020204030204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9728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ct val="0"/>
              </a:spcBef>
              <a:spcAft>
                <a:spcPct val="0"/>
              </a:spcAft>
              <a:buNone/>
            </a:pPr>
            <a:endParaRPr/>
          </a:p>
        </p:txBody>
      </p:sp>
      <p:sp>
        <p:nvSpPr>
          <p:cNvPr id="124" name="Google Shape;1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19999" h="119999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87963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ct val="0"/>
              </a:spcBef>
              <a:spcAft>
                <a:spcPct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 panose="020F0502020204030204"/>
                <a:cs typeface="Calibri"/>
                <a:sym typeface="Calibri"/>
              </a:rPr>
              <a:t>28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 panose="020F0502020204030204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981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oject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762000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Add the Project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28800" y="25146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Project ID</a:t>
            </a:r>
          </a:p>
        </p:txBody>
      </p:sp>
      <p:pic>
        <p:nvPicPr>
          <p:cNvPr id="20" name="Picture 19" descr="A picture containing photo, table, person, monitor&#10;&#10;Description automatically generated">
            <a:extLst>
              <a:ext uri="{FF2B5EF4-FFF2-40B4-BE49-F238E27FC236}">
                <a16:creationId xmlns:a16="http://schemas.microsoft.com/office/drawing/2014/main" id="{C4A8CD1C-223D-4C87-9519-FDBD49BC59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90286" r="71976"/>
          <a:stretch>
            <a:fillRect/>
          </a:stretch>
        </p:blipFill>
        <p:spPr>
          <a:xfrm>
            <a:off x="0" y="6373302"/>
            <a:ext cx="2514600" cy="49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44948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二等辺三角形 9"/>
          <p:cNvSpPr/>
          <p:nvPr userDrawn="1"/>
        </p:nvSpPr>
        <p:spPr>
          <a:xfrm>
            <a:off x="0" y="6482208"/>
            <a:ext cx="12192000" cy="376686"/>
          </a:xfrm>
          <a:prstGeom prst="triangle">
            <a:avLst>
              <a:gd name="adj" fmla="val 62762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  <p:sp>
        <p:nvSpPr>
          <p:cNvPr id="11" name="二等辺三角形 10"/>
          <p:cNvSpPr/>
          <p:nvPr userDrawn="1"/>
        </p:nvSpPr>
        <p:spPr>
          <a:xfrm>
            <a:off x="0" y="6676906"/>
            <a:ext cx="12192000" cy="181095"/>
          </a:xfrm>
          <a:prstGeom prst="triangle">
            <a:avLst>
              <a:gd name="adj" fmla="val 39397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75490AD-C6C9-4021-8C34-1F6444AB48BF}"/>
              </a:ext>
            </a:extLst>
          </p:cNvPr>
          <p:cNvSpPr txBox="1"/>
          <p:nvPr userDrawn="1"/>
        </p:nvSpPr>
        <p:spPr>
          <a:xfrm>
            <a:off x="11435142" y="6492875"/>
            <a:ext cx="6806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D6051F-EF20-4D26-A49B-A9D5F0B34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2222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二等辺三角形 11"/>
          <p:cNvSpPr/>
          <p:nvPr userDrawn="1"/>
        </p:nvSpPr>
        <p:spPr>
          <a:xfrm>
            <a:off x="0" y="6406010"/>
            <a:ext cx="12192000" cy="452885"/>
          </a:xfrm>
          <a:prstGeom prst="triangle">
            <a:avLst>
              <a:gd name="adj" fmla="val 85448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  <p:sp>
        <p:nvSpPr>
          <p:cNvPr id="13" name="二等辺三角形 9"/>
          <p:cNvSpPr/>
          <p:nvPr userDrawn="1"/>
        </p:nvSpPr>
        <p:spPr>
          <a:xfrm>
            <a:off x="0" y="6482208"/>
            <a:ext cx="12192000" cy="376686"/>
          </a:xfrm>
          <a:prstGeom prst="triangle">
            <a:avLst>
              <a:gd name="adj" fmla="val 62762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  <p:sp>
        <p:nvSpPr>
          <p:cNvPr id="14" name="二等辺三角形 10"/>
          <p:cNvSpPr/>
          <p:nvPr userDrawn="1"/>
        </p:nvSpPr>
        <p:spPr>
          <a:xfrm>
            <a:off x="0" y="6676906"/>
            <a:ext cx="12192000" cy="181095"/>
          </a:xfrm>
          <a:prstGeom prst="triangle">
            <a:avLst>
              <a:gd name="adj" fmla="val 39397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</p:spTree>
    <p:extLst>
      <p:ext uri="{BB962C8B-B14F-4D97-AF65-F5344CB8AC3E}">
        <p14:creationId xmlns:p14="http://schemas.microsoft.com/office/powerpoint/2010/main" val="557430036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二等辺三角形 10"/>
          <p:cNvSpPr/>
          <p:nvPr userDrawn="1"/>
        </p:nvSpPr>
        <p:spPr>
          <a:xfrm>
            <a:off x="0" y="6676906"/>
            <a:ext cx="12192000" cy="181095"/>
          </a:xfrm>
          <a:prstGeom prst="triangle">
            <a:avLst>
              <a:gd name="adj" fmla="val 39397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</p:spTree>
    <p:extLst>
      <p:ext uri="{BB962C8B-B14F-4D97-AF65-F5344CB8AC3E}">
        <p14:creationId xmlns:p14="http://schemas.microsoft.com/office/powerpoint/2010/main" val="75240498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二等辺三角形 10"/>
          <p:cNvSpPr/>
          <p:nvPr userDrawn="1"/>
        </p:nvSpPr>
        <p:spPr>
          <a:xfrm>
            <a:off x="0" y="6676906"/>
            <a:ext cx="12192000" cy="181095"/>
          </a:xfrm>
          <a:prstGeom prst="triangle">
            <a:avLst>
              <a:gd name="adj" fmla="val 39397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</p:spTree>
    <p:extLst>
      <p:ext uri="{BB962C8B-B14F-4D97-AF65-F5344CB8AC3E}">
        <p14:creationId xmlns:p14="http://schemas.microsoft.com/office/powerpoint/2010/main" val="361207864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二等辺三角形 9"/>
          <p:cNvSpPr/>
          <p:nvPr userDrawn="1"/>
        </p:nvSpPr>
        <p:spPr>
          <a:xfrm>
            <a:off x="0" y="6482208"/>
            <a:ext cx="12192000" cy="376686"/>
          </a:xfrm>
          <a:prstGeom prst="triangle">
            <a:avLst>
              <a:gd name="adj" fmla="val 62762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  <p:sp>
        <p:nvSpPr>
          <p:cNvPr id="13" name="二等辺三角形 10"/>
          <p:cNvSpPr/>
          <p:nvPr userDrawn="1"/>
        </p:nvSpPr>
        <p:spPr>
          <a:xfrm>
            <a:off x="0" y="6676906"/>
            <a:ext cx="12192000" cy="181095"/>
          </a:xfrm>
          <a:prstGeom prst="triangle">
            <a:avLst>
              <a:gd name="adj" fmla="val 39397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</p:spTree>
    <p:extLst>
      <p:ext uri="{BB962C8B-B14F-4D97-AF65-F5344CB8AC3E}">
        <p14:creationId xmlns:p14="http://schemas.microsoft.com/office/powerpoint/2010/main" val="3310850234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r Competi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9332B195-6B28-453B-8483-E18845F54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4281" y="0"/>
            <a:ext cx="12196282" cy="244291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0B36DB2-10C9-40E1-A939-F9F3E99AA97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-316523" y="104279"/>
            <a:ext cx="12508523" cy="2679238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4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20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/>
              <a:t>Comp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034CA5-4FBD-4728-A5D5-B55A51F3E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12970-8175-4B63-9ABC-FF21E5FB0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E5FFB0-6DFB-4547-AB5E-A22910F47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B15B0B7-1296-4FBF-8D28-A0D28217636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9728" y="2679238"/>
            <a:ext cx="4386945" cy="545148"/>
          </a:xfrm>
          <a:prstGeom prst="rect">
            <a:avLst/>
          </a:prstGeom>
        </p:spPr>
        <p:txBody>
          <a:bodyPr anchor="b"/>
          <a:lstStyle>
            <a:lvl1pPr algn="l">
              <a:defRPr sz="22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1958F62-D93E-4433-9FC8-4CFA9792BDB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9728" y="4085594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D482AA-5393-4260-A25C-77242CC398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706090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7434F13-1C2F-416A-A9F8-479D11410B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4085594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C8B7634-CFB8-480E-9065-D580A18013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706090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16654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20" name="Picture 19" descr="A picture containing photo, table, person, monitor&#10;&#10;Description automatically generated">
            <a:extLst>
              <a:ext uri="{FF2B5EF4-FFF2-40B4-BE49-F238E27FC236}">
                <a16:creationId xmlns:a16="http://schemas.microsoft.com/office/drawing/2014/main" id="{C4A8CD1C-223D-4C87-9519-FDBD49BC59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90286" r="71976"/>
          <a:stretch>
            <a:fillRect/>
          </a:stretch>
        </p:blipFill>
        <p:spPr>
          <a:xfrm>
            <a:off x="0" y="6373302"/>
            <a:ext cx="2514600" cy="49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08816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dividual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二等辺三角形 9"/>
          <p:cNvSpPr/>
          <p:nvPr userDrawn="1"/>
        </p:nvSpPr>
        <p:spPr>
          <a:xfrm>
            <a:off x="0" y="6482208"/>
            <a:ext cx="12192000" cy="376686"/>
          </a:xfrm>
          <a:prstGeom prst="triangle">
            <a:avLst>
              <a:gd name="adj" fmla="val 62762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  <p:sp>
        <p:nvSpPr>
          <p:cNvPr id="13" name="二等辺三角形 10"/>
          <p:cNvSpPr/>
          <p:nvPr userDrawn="1"/>
        </p:nvSpPr>
        <p:spPr>
          <a:xfrm>
            <a:off x="0" y="6676906"/>
            <a:ext cx="12192000" cy="181095"/>
          </a:xfrm>
          <a:prstGeom prst="triangle">
            <a:avLst>
              <a:gd name="adj" fmla="val 39397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</p:spTree>
    <p:extLst>
      <p:ext uri="{BB962C8B-B14F-4D97-AF65-F5344CB8AC3E}">
        <p14:creationId xmlns:p14="http://schemas.microsoft.com/office/powerpoint/2010/main" val="118889113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all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0238873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3084" y="2837087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63084" y="4237261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Section Sub-Titles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C29E58-4878-471A-A8CF-FA8607A4052E}"/>
              </a:ext>
            </a:extLst>
          </p:cNvPr>
          <p:cNvSpPr/>
          <p:nvPr userDrawn="1"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ITXXXXXXXX</a:t>
            </a:r>
            <a:r>
              <a:rPr lang="en-US" sz="1800">
                <a:solidFill>
                  <a:schemeClr val="tx1"/>
                </a:solidFill>
              </a:rPr>
              <a:t>   |   &lt;</a:t>
            </a:r>
            <a:r>
              <a:rPr lang="en-US" sz="1800" b="1">
                <a:solidFill>
                  <a:schemeClr val="tx1"/>
                </a:solidFill>
              </a:rPr>
              <a:t>&lt;Student Name&gt;&gt;   </a:t>
            </a:r>
            <a:r>
              <a:rPr lang="en-US" sz="1800">
                <a:solidFill>
                  <a:schemeClr val="tx1"/>
                </a:solidFill>
              </a:rPr>
              <a:t>|   </a:t>
            </a:r>
            <a:r>
              <a:rPr lang="en-US" sz="1800" b="0">
                <a:solidFill>
                  <a:schemeClr val="tx1"/>
                </a:solidFill>
              </a:rPr>
              <a:t>&lt;&lt;Project ID&gt;&gt;</a:t>
            </a:r>
          </a:p>
        </p:txBody>
      </p:sp>
    </p:spTree>
    <p:extLst>
      <p:ext uri="{BB962C8B-B14F-4D97-AF65-F5344CB8AC3E}">
        <p14:creationId xmlns:p14="http://schemas.microsoft.com/office/powerpoint/2010/main" val="329333164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tudent Information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3084" y="2837087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Student IT Number | Student Name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63084" y="4237261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Student’s Specialization</a:t>
            </a:r>
          </a:p>
        </p:txBody>
      </p:sp>
      <p:sp>
        <p:nvSpPr>
          <p:cNvPr id="13" name="二等辺三角形 10"/>
          <p:cNvSpPr/>
          <p:nvPr userDrawn="1"/>
        </p:nvSpPr>
        <p:spPr>
          <a:xfrm>
            <a:off x="0" y="6676906"/>
            <a:ext cx="12192000" cy="181095"/>
          </a:xfrm>
          <a:prstGeom prst="triangle">
            <a:avLst>
              <a:gd name="adj" fmla="val 39397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 sz="18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8789F7-2DE1-4BD0-98A0-4D627E8C7924}"/>
              </a:ext>
            </a:extLst>
          </p:cNvPr>
          <p:cNvSpPr/>
          <p:nvPr userDrawn="1"/>
        </p:nvSpPr>
        <p:spPr>
          <a:xfrm>
            <a:off x="10134600" y="152400"/>
            <a:ext cx="1981200" cy="2286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Student Must add a professional photo to this cage</a:t>
            </a:r>
          </a:p>
        </p:txBody>
      </p:sp>
    </p:spTree>
    <p:extLst>
      <p:ext uri="{BB962C8B-B14F-4D97-AF65-F5344CB8AC3E}">
        <p14:creationId xmlns:p14="http://schemas.microsoft.com/office/powerpoint/2010/main" val="200859344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035863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708687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6508937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143000"/>
            <a:ext cx="116840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064364F-1F37-4C7B-B31F-2D4F671B2CB9}"/>
              </a:ext>
            </a:extLst>
          </p:cNvPr>
          <p:cNvSpPr txBox="1"/>
          <p:nvPr userDrawn="1"/>
        </p:nvSpPr>
        <p:spPr>
          <a:xfrm>
            <a:off x="11435142" y="6492875"/>
            <a:ext cx="6806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D6051F-EF20-4D26-A49B-A9D5F0B34CE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A picture containing photo, table, person, monitor&#10;&#10;Description automatically generated">
            <a:extLst>
              <a:ext uri="{FF2B5EF4-FFF2-40B4-BE49-F238E27FC236}">
                <a16:creationId xmlns:a16="http://schemas.microsoft.com/office/drawing/2014/main" id="{0503738D-67F6-4FC8-88E8-C0D768AD3312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rcRect t="90286" r="71976"/>
          <a:stretch>
            <a:fillRect/>
          </a:stretch>
        </p:blipFill>
        <p:spPr>
          <a:xfrm>
            <a:off x="0" y="6373302"/>
            <a:ext cx="2514600" cy="4903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6EC11E-4ADA-413C-92B1-C0871F068AF1}"/>
              </a:ext>
            </a:extLst>
          </p:cNvPr>
          <p:cNvSpPr txBox="1"/>
          <p:nvPr userDrawn="1"/>
        </p:nvSpPr>
        <p:spPr>
          <a:xfrm>
            <a:off x="10287000" y="6536937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8C4007C-554A-4B16-A31C-089CB53EF86F}" type="datetime1">
              <a:rPr lang="en-US" sz="1200" b="1" smtClean="0"/>
              <a:t>5/26/23</a:t>
            </a:fld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4137453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717" r:id="rId15"/>
  </p:sldLayoutIdLst>
  <p:transition/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dobe Devanagari" pitchFamily="18" charset="0"/>
          <a:ea typeface="+mj-ea"/>
          <a:cs typeface="Adobe Devanagari" pitchFamily="18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Wingdings" pitchFamily="2" charset="2"/>
        <a:buChar char="Ø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4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7" Type="http://schemas.openxmlformats.org/officeDocument/2006/relationships/image" Target="../media/image35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4.png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doi.org/10.4038/jnsfsr.v47i3.9403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madhavipethangoda/cinnamon-plant-stem-and-branch-disease-dataset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doi.org/10.4038/jnsfsr.v47i3.9403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exagri.info/mkt/index.html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75E098-F3D0-453C-BBF5-A7C840F21F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590800"/>
            <a:ext cx="10363200" cy="1470025"/>
          </a:xfrm>
          <a:solidFill>
            <a:schemeClr val="bg1"/>
          </a:solidFill>
          <a:ln>
            <a:solidFill>
              <a:srgbClr val="FFC000"/>
            </a:solidFill>
          </a:ln>
          <a:effectLst/>
        </p:spPr>
        <p:txBody>
          <a:bodyPr>
            <a:normAutofit/>
          </a:bodyPr>
          <a:lstStyle/>
          <a:p>
            <a:r>
              <a:rPr lang="en-US">
                <a:latin typeface="+mn-lt"/>
              </a:rPr>
              <a:t>Elevating Cinnamon Industry through Expert Guidance and Support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88F3F03-40A0-499D-BDCC-A8E886D9D7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" y="4495800"/>
            <a:ext cx="12115800" cy="609600"/>
          </a:xfrm>
          <a:solidFill>
            <a:schemeClr val="bg1"/>
          </a:solidFill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TMP-23-156</a:t>
            </a: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C7DC7F43-8DDD-221D-8E36-75713F931C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250" y="228600"/>
            <a:ext cx="2095500" cy="20955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813887311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AF75DFF-26B1-BE12-5D79-E80340124F1D}"/>
              </a:ext>
            </a:extLst>
          </p:cNvPr>
          <p:cNvSpPr/>
          <p:nvPr/>
        </p:nvSpPr>
        <p:spPr>
          <a:xfrm>
            <a:off x="668517" y="-758551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3FB67D17-BE7F-F1D0-E73D-AD2721E622EF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r>
              <a:rPr lang="en-US" sz="4000" b="1">
                <a:solidFill>
                  <a:schemeClr val="bg1"/>
                </a:solidFill>
                <a:latin typeface="+mn-lt"/>
              </a:rPr>
              <a:t>Technologies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359CC8E-A54A-473D-60D7-F71F1EBF8F31}"/>
              </a:ext>
            </a:extLst>
          </p:cNvPr>
          <p:cNvGrpSpPr/>
          <p:nvPr/>
        </p:nvGrpSpPr>
        <p:grpSpPr>
          <a:xfrm>
            <a:off x="4230214" y="1195227"/>
            <a:ext cx="3833171" cy="2576778"/>
            <a:chOff x="559365" y="1844751"/>
            <a:chExt cx="4989632" cy="3354187"/>
          </a:xfrm>
        </p:grpSpPr>
        <p:sp>
          <p:nvSpPr>
            <p:cNvPr id="2" name="Parallelogram 1">
              <a:extLst>
                <a:ext uri="{FF2B5EF4-FFF2-40B4-BE49-F238E27FC236}">
                  <a16:creationId xmlns:a16="http://schemas.microsoft.com/office/drawing/2014/main" id="{769BD4FC-E833-4983-6523-8C2B367A0B69}"/>
                </a:ext>
              </a:extLst>
            </p:cNvPr>
            <p:cNvSpPr/>
            <p:nvPr/>
          </p:nvSpPr>
          <p:spPr>
            <a:xfrm>
              <a:off x="559365" y="3429000"/>
              <a:ext cx="1003218" cy="405114"/>
            </a:xfrm>
            <a:prstGeom prst="parallelogram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LK" sz="1100"/>
                <a:t>INPUT</a:t>
              </a:r>
              <a:endParaRPr lang="en-LK" sz="1200"/>
            </a:p>
          </p:txBody>
        </p:sp>
        <p:sp>
          <p:nvSpPr>
            <p:cNvPr id="5" name="Parallelogram 4">
              <a:extLst>
                <a:ext uri="{FF2B5EF4-FFF2-40B4-BE49-F238E27FC236}">
                  <a16:creationId xmlns:a16="http://schemas.microsoft.com/office/drawing/2014/main" id="{313A7553-B3B5-568F-CC17-4AFC077023D2}"/>
                </a:ext>
              </a:extLst>
            </p:cNvPr>
            <p:cNvSpPr/>
            <p:nvPr/>
          </p:nvSpPr>
          <p:spPr>
            <a:xfrm>
              <a:off x="4243278" y="3429000"/>
              <a:ext cx="1305719" cy="405114"/>
            </a:xfrm>
            <a:prstGeom prst="parallelogram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LK" sz="1100"/>
                <a:t>OUTPUT</a:t>
              </a:r>
              <a:endParaRPr lang="en-LK" sz="1200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CCF507C0-6EFD-0B92-70D3-97DEEFA15A43}"/>
                </a:ext>
              </a:extLst>
            </p:cNvPr>
            <p:cNvGrpSpPr/>
            <p:nvPr/>
          </p:nvGrpSpPr>
          <p:grpSpPr>
            <a:xfrm>
              <a:off x="2515162" y="3089958"/>
              <a:ext cx="856527" cy="856528"/>
              <a:chOff x="2515162" y="3089958"/>
              <a:chExt cx="856527" cy="856528"/>
            </a:xfrm>
          </p:grpSpPr>
          <p:sp>
            <p:nvSpPr>
              <p:cNvPr id="16" name="Process 15">
                <a:extLst>
                  <a:ext uri="{FF2B5EF4-FFF2-40B4-BE49-F238E27FC236}">
                    <a16:creationId xmlns:a16="http://schemas.microsoft.com/office/drawing/2014/main" id="{B688618A-35FC-CFCB-F4C2-8ED72B47C71E}"/>
                  </a:ext>
                </a:extLst>
              </p:cNvPr>
              <p:cNvSpPr/>
              <p:nvPr/>
            </p:nvSpPr>
            <p:spPr>
              <a:xfrm>
                <a:off x="2827679" y="3089958"/>
                <a:ext cx="544010" cy="538223"/>
              </a:xfrm>
              <a:prstGeom prst="flowChartProcess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LK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3C8A5FDC-0A02-E314-DE25-727419229888}"/>
                  </a:ext>
                </a:extLst>
              </p:cNvPr>
              <p:cNvSpPr/>
              <p:nvPr/>
            </p:nvSpPr>
            <p:spPr>
              <a:xfrm>
                <a:off x="2515162" y="3309878"/>
                <a:ext cx="625033" cy="636608"/>
              </a:xfrm>
              <a:prstGeom prst="ellipse">
                <a:avLst/>
              </a:prstGeom>
              <a:ln>
                <a:solidFill>
                  <a:srgbClr val="0070C0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l-GR" b="0" i="0" u="none" strike="noStrike">
                    <a:solidFill>
                      <a:srgbClr val="212529"/>
                    </a:solidFill>
                    <a:effectLst/>
                  </a:rPr>
                  <a:t>Σ</a:t>
                </a:r>
              </a:p>
            </p:txBody>
          </p:sp>
        </p:grp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A671A272-BE9C-4B97-6B66-58BD512BE6FD}"/>
                </a:ext>
              </a:extLst>
            </p:cNvPr>
            <p:cNvCxnSpPr>
              <a:stCxn id="2" idx="2"/>
              <a:endCxn id="17" idx="2"/>
            </p:cNvCxnSpPr>
            <p:nvPr/>
          </p:nvCxnSpPr>
          <p:spPr>
            <a:xfrm flipV="1">
              <a:off x="1511944" y="3628182"/>
              <a:ext cx="1003218" cy="337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15ACCA0E-D1BF-D734-DE2D-1B254C4C1325}"/>
                </a:ext>
              </a:extLst>
            </p:cNvPr>
            <p:cNvCxnSpPr>
              <a:cxnSpLocks/>
              <a:stCxn id="17" idx="6"/>
              <a:endCxn id="5" idx="5"/>
            </p:cNvCxnSpPr>
            <p:nvPr/>
          </p:nvCxnSpPr>
          <p:spPr>
            <a:xfrm>
              <a:off x="3140194" y="3628182"/>
              <a:ext cx="1153724" cy="337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68739C2-CDAA-0C0B-D901-749E1FBA86E7}"/>
                </a:ext>
              </a:extLst>
            </p:cNvPr>
            <p:cNvGrpSpPr/>
            <p:nvPr/>
          </p:nvGrpSpPr>
          <p:grpSpPr>
            <a:xfrm>
              <a:off x="2475274" y="1844751"/>
              <a:ext cx="856527" cy="856528"/>
              <a:chOff x="2515162" y="3089958"/>
              <a:chExt cx="856527" cy="856528"/>
            </a:xfrm>
          </p:grpSpPr>
          <p:sp>
            <p:nvSpPr>
              <p:cNvPr id="41" name="Process 40">
                <a:extLst>
                  <a:ext uri="{FF2B5EF4-FFF2-40B4-BE49-F238E27FC236}">
                    <a16:creationId xmlns:a16="http://schemas.microsoft.com/office/drawing/2014/main" id="{97C1A84B-3F57-96B8-7C2B-9C6AD1FC3D1F}"/>
                  </a:ext>
                </a:extLst>
              </p:cNvPr>
              <p:cNvSpPr/>
              <p:nvPr/>
            </p:nvSpPr>
            <p:spPr>
              <a:xfrm>
                <a:off x="2827679" y="3089958"/>
                <a:ext cx="544010" cy="538223"/>
              </a:xfrm>
              <a:prstGeom prst="flowChartProcess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LK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D222A7AD-E4ED-8D8D-5CD8-23CED50D8BB3}"/>
                  </a:ext>
                </a:extLst>
              </p:cNvPr>
              <p:cNvSpPr/>
              <p:nvPr/>
            </p:nvSpPr>
            <p:spPr>
              <a:xfrm>
                <a:off x="2515162" y="3309878"/>
                <a:ext cx="625033" cy="636608"/>
              </a:xfrm>
              <a:prstGeom prst="ellipse">
                <a:avLst/>
              </a:prstGeom>
              <a:ln>
                <a:solidFill>
                  <a:srgbClr val="0070C0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l-GR" b="0" i="0" u="none" strike="noStrike">
                    <a:solidFill>
                      <a:srgbClr val="212529"/>
                    </a:solidFill>
                    <a:effectLst/>
                  </a:rPr>
                  <a:t>Σ</a:t>
                </a:r>
              </a:p>
            </p:txBody>
          </p:sp>
        </p:grp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BFF6AA8-E956-ADD1-9647-B136A05A3665}"/>
                </a:ext>
              </a:extLst>
            </p:cNvPr>
            <p:cNvCxnSpPr>
              <a:stCxn id="2" idx="2"/>
              <a:endCxn id="42" idx="2"/>
            </p:cNvCxnSpPr>
            <p:nvPr/>
          </p:nvCxnSpPr>
          <p:spPr>
            <a:xfrm flipV="1">
              <a:off x="1511944" y="2382975"/>
              <a:ext cx="963330" cy="12485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64B2B8A9-DACD-6AA0-4807-09C4EB9CD084}"/>
                </a:ext>
              </a:extLst>
            </p:cNvPr>
            <p:cNvCxnSpPr>
              <a:stCxn id="2" idx="2"/>
              <a:endCxn id="45" idx="2"/>
            </p:cNvCxnSpPr>
            <p:nvPr/>
          </p:nvCxnSpPr>
          <p:spPr>
            <a:xfrm>
              <a:off x="1511944" y="3631557"/>
              <a:ext cx="963330" cy="124907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4704D46E-9A5A-E197-59AF-A492A4DE44AF}"/>
                </a:ext>
              </a:extLst>
            </p:cNvPr>
            <p:cNvCxnSpPr>
              <a:cxnSpLocks/>
              <a:stCxn id="42" idx="6"/>
              <a:endCxn id="5" idx="5"/>
            </p:cNvCxnSpPr>
            <p:nvPr/>
          </p:nvCxnSpPr>
          <p:spPr>
            <a:xfrm>
              <a:off x="3100306" y="2382975"/>
              <a:ext cx="1193612" cy="12485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20795E24-1E12-E078-8C91-038405421026}"/>
                </a:ext>
              </a:extLst>
            </p:cNvPr>
            <p:cNvCxnSpPr>
              <a:cxnSpLocks/>
              <a:stCxn id="45" idx="6"/>
              <a:endCxn id="5" idx="5"/>
            </p:cNvCxnSpPr>
            <p:nvPr/>
          </p:nvCxnSpPr>
          <p:spPr>
            <a:xfrm flipV="1">
              <a:off x="3100306" y="3631557"/>
              <a:ext cx="1193612" cy="124907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5B4B5E9D-A29A-C567-8502-896BD170BABE}"/>
                </a:ext>
              </a:extLst>
            </p:cNvPr>
            <p:cNvGrpSpPr/>
            <p:nvPr/>
          </p:nvGrpSpPr>
          <p:grpSpPr>
            <a:xfrm>
              <a:off x="2475274" y="4342410"/>
              <a:ext cx="856527" cy="856528"/>
              <a:chOff x="2515162" y="3089958"/>
              <a:chExt cx="856527" cy="856528"/>
            </a:xfrm>
          </p:grpSpPr>
          <p:sp>
            <p:nvSpPr>
              <p:cNvPr id="44" name="Process 43">
                <a:extLst>
                  <a:ext uri="{FF2B5EF4-FFF2-40B4-BE49-F238E27FC236}">
                    <a16:creationId xmlns:a16="http://schemas.microsoft.com/office/drawing/2014/main" id="{470C505E-F134-CC31-1A92-52DDCB386D48}"/>
                  </a:ext>
                </a:extLst>
              </p:cNvPr>
              <p:cNvSpPr/>
              <p:nvPr/>
            </p:nvSpPr>
            <p:spPr>
              <a:xfrm>
                <a:off x="2827679" y="3089958"/>
                <a:ext cx="544010" cy="538223"/>
              </a:xfrm>
              <a:prstGeom prst="flowChartProcess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LK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D6A95360-45D3-1A10-B0A3-2328EFDDA2ED}"/>
                  </a:ext>
                </a:extLst>
              </p:cNvPr>
              <p:cNvSpPr/>
              <p:nvPr/>
            </p:nvSpPr>
            <p:spPr>
              <a:xfrm>
                <a:off x="2515162" y="3309878"/>
                <a:ext cx="625033" cy="636608"/>
              </a:xfrm>
              <a:prstGeom prst="ellipse">
                <a:avLst/>
              </a:prstGeom>
              <a:ln>
                <a:solidFill>
                  <a:srgbClr val="0070C0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l-GR" b="0" i="0" u="none" strike="noStrike">
                    <a:solidFill>
                      <a:srgbClr val="212529"/>
                    </a:solidFill>
                    <a:effectLst/>
                  </a:rPr>
                  <a:t>Σ</a:t>
                </a:r>
              </a:p>
            </p:txBody>
          </p:sp>
        </p:grpSp>
        <p:pic>
          <p:nvPicPr>
            <p:cNvPr id="6" name="Graphic 5" descr="Caret Right with solid fill">
              <a:extLst>
                <a:ext uri="{FF2B5EF4-FFF2-40B4-BE49-F238E27FC236}">
                  <a16:creationId xmlns:a16="http://schemas.microsoft.com/office/drawing/2014/main" id="{783AA668-1A72-8A4E-4D7D-5561B701C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2752161" y="3215912"/>
              <a:ext cx="144683" cy="144683"/>
            </a:xfrm>
            <a:prstGeom prst="rect">
              <a:avLst/>
            </a:prstGeom>
          </p:spPr>
        </p:pic>
        <p:pic>
          <p:nvPicPr>
            <p:cNvPr id="7" name="Graphic 6" descr="Caret Right with solid fill">
              <a:extLst>
                <a:ext uri="{FF2B5EF4-FFF2-40B4-BE49-F238E27FC236}">
                  <a16:creationId xmlns:a16="http://schemas.microsoft.com/office/drawing/2014/main" id="{7BDAD191-CAA8-849E-8D4E-4A8D485047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2712273" y="4470013"/>
              <a:ext cx="144683" cy="144683"/>
            </a:xfrm>
            <a:prstGeom prst="rect">
              <a:avLst/>
            </a:prstGeom>
          </p:spPr>
        </p:pic>
        <p:pic>
          <p:nvPicPr>
            <p:cNvPr id="8" name="Graphic 7" descr="Caret Right with solid fill">
              <a:extLst>
                <a:ext uri="{FF2B5EF4-FFF2-40B4-BE49-F238E27FC236}">
                  <a16:creationId xmlns:a16="http://schemas.microsoft.com/office/drawing/2014/main" id="{7121FF60-5597-EBB2-90CF-6FB9ED9B8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2712273" y="1972247"/>
              <a:ext cx="144683" cy="144683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780369B-1F10-5769-5720-CEE736BA0203}"/>
              </a:ext>
            </a:extLst>
          </p:cNvPr>
          <p:cNvGrpSpPr/>
          <p:nvPr/>
        </p:nvGrpSpPr>
        <p:grpSpPr>
          <a:xfrm>
            <a:off x="3720203" y="5000264"/>
            <a:ext cx="4770286" cy="828398"/>
            <a:chOff x="3720203" y="5000264"/>
            <a:chExt cx="4770286" cy="828398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CEAB095-F8C9-3546-9D7A-AF757147E997}"/>
                </a:ext>
              </a:extLst>
            </p:cNvPr>
            <p:cNvGrpSpPr/>
            <p:nvPr/>
          </p:nvGrpSpPr>
          <p:grpSpPr>
            <a:xfrm>
              <a:off x="3720203" y="5000264"/>
              <a:ext cx="4770286" cy="828398"/>
              <a:chOff x="711764" y="3242358"/>
              <a:chExt cx="4932270" cy="856528"/>
            </a:xfrm>
          </p:grpSpPr>
          <p:sp>
            <p:nvSpPr>
              <p:cNvPr id="54" name="Parallelogram 53">
                <a:extLst>
                  <a:ext uri="{FF2B5EF4-FFF2-40B4-BE49-F238E27FC236}">
                    <a16:creationId xmlns:a16="http://schemas.microsoft.com/office/drawing/2014/main" id="{FC90540E-6760-294D-96AD-CCAF62C9D5FD}"/>
                  </a:ext>
                </a:extLst>
              </p:cNvPr>
              <p:cNvSpPr/>
              <p:nvPr/>
            </p:nvSpPr>
            <p:spPr>
              <a:xfrm>
                <a:off x="711764" y="3581400"/>
                <a:ext cx="1114247" cy="405114"/>
              </a:xfrm>
              <a:prstGeom prst="parallelogram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LK" sz="1100"/>
                  <a:t>INPUT</a:t>
                </a:r>
                <a:endParaRPr lang="en-LK" sz="1200"/>
              </a:p>
            </p:txBody>
          </p:sp>
          <p:sp>
            <p:nvSpPr>
              <p:cNvPr id="55" name="Parallelogram 54">
                <a:extLst>
                  <a:ext uri="{FF2B5EF4-FFF2-40B4-BE49-F238E27FC236}">
                    <a16:creationId xmlns:a16="http://schemas.microsoft.com/office/drawing/2014/main" id="{4C189076-F9E0-603D-F7B3-8ABF23EE6C3D}"/>
                  </a:ext>
                </a:extLst>
              </p:cNvPr>
              <p:cNvSpPr/>
              <p:nvPr/>
            </p:nvSpPr>
            <p:spPr>
              <a:xfrm>
                <a:off x="4395676" y="3581400"/>
                <a:ext cx="1248358" cy="405114"/>
              </a:xfrm>
              <a:prstGeom prst="parallelogram">
                <a:avLst/>
              </a:prstGeom>
              <a:ln>
                <a:solidFill>
                  <a:srgbClr val="C00000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LK" sz="1100"/>
                  <a:t>OUTPUT</a:t>
                </a:r>
                <a:endParaRPr lang="en-LK" sz="1200"/>
              </a:p>
            </p:txBody>
          </p: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C26EF3E8-F28F-9B7F-935B-EAD73459C70C}"/>
                  </a:ext>
                </a:extLst>
              </p:cNvPr>
              <p:cNvGrpSpPr/>
              <p:nvPr/>
            </p:nvGrpSpPr>
            <p:grpSpPr>
              <a:xfrm>
                <a:off x="2667562" y="3242358"/>
                <a:ext cx="856527" cy="856528"/>
                <a:chOff x="2515162" y="3089958"/>
                <a:chExt cx="856527" cy="856528"/>
              </a:xfrm>
            </p:grpSpPr>
            <p:sp>
              <p:nvSpPr>
                <p:cNvPr id="57" name="Process 56">
                  <a:extLst>
                    <a:ext uri="{FF2B5EF4-FFF2-40B4-BE49-F238E27FC236}">
                      <a16:creationId xmlns:a16="http://schemas.microsoft.com/office/drawing/2014/main" id="{27F690EB-F6AA-9D37-8773-3BB77DB7F7ED}"/>
                    </a:ext>
                  </a:extLst>
                </p:cNvPr>
                <p:cNvSpPr/>
                <p:nvPr/>
              </p:nvSpPr>
              <p:spPr>
                <a:xfrm>
                  <a:off x="2827679" y="3089958"/>
                  <a:ext cx="544010" cy="538223"/>
                </a:xfrm>
                <a:prstGeom prst="flowChartProcess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LK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8FB25DD6-F4D7-3117-208F-842E0169FDFD}"/>
                    </a:ext>
                  </a:extLst>
                </p:cNvPr>
                <p:cNvSpPr/>
                <p:nvPr/>
              </p:nvSpPr>
              <p:spPr>
                <a:xfrm>
                  <a:off x="2515162" y="3309878"/>
                  <a:ext cx="625033" cy="636608"/>
                </a:xfrm>
                <a:prstGeom prst="ellipse">
                  <a:avLst/>
                </a:prstGeom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b="0" i="0" u="none" strike="noStrike">
                      <a:solidFill>
                        <a:srgbClr val="212529"/>
                      </a:solidFill>
                      <a:effectLst/>
                    </a:rPr>
                    <a:t>Σ</a:t>
                  </a:r>
                </a:p>
              </p:txBody>
            </p:sp>
          </p:grp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5D95C987-65AC-0790-6420-04FC592CB0F8}"/>
                  </a:ext>
                </a:extLst>
              </p:cNvPr>
              <p:cNvCxnSpPr>
                <a:cxnSpLocks/>
                <a:stCxn id="54" idx="2"/>
                <a:endCxn id="58" idx="2"/>
              </p:cNvCxnSpPr>
              <p:nvPr/>
            </p:nvCxnSpPr>
            <p:spPr>
              <a:xfrm flipV="1">
                <a:off x="1775371" y="3780583"/>
                <a:ext cx="892191" cy="33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F22FA4F0-7509-A844-C225-082772C4005F}"/>
                  </a:ext>
                </a:extLst>
              </p:cNvPr>
              <p:cNvCxnSpPr>
                <a:cxnSpLocks/>
                <a:stCxn id="58" idx="6"/>
                <a:endCxn id="55" idx="5"/>
              </p:cNvCxnSpPr>
              <p:nvPr/>
            </p:nvCxnSpPr>
            <p:spPr>
              <a:xfrm>
                <a:off x="3292594" y="3780583"/>
                <a:ext cx="1153721" cy="33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9" name="Graphic 8" descr="Caret Right with solid fill">
              <a:extLst>
                <a:ext uri="{FF2B5EF4-FFF2-40B4-BE49-F238E27FC236}">
                  <a16:creationId xmlns:a16="http://schemas.microsoft.com/office/drawing/2014/main" id="{57582EC8-F6E9-22C5-3ED9-16ECC23BF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5841573" y="5115854"/>
              <a:ext cx="144683" cy="144683"/>
            </a:xfrm>
            <a:prstGeom prst="rect">
              <a:avLst/>
            </a:prstGeom>
          </p:spPr>
        </p:pic>
      </p:grpSp>
      <p:graphicFrame>
        <p:nvGraphicFramePr>
          <p:cNvPr id="19" name="Table 4">
            <a:extLst>
              <a:ext uri="{FF2B5EF4-FFF2-40B4-BE49-F238E27FC236}">
                <a16:creationId xmlns:a16="http://schemas.microsoft.com/office/drawing/2014/main" id="{788A5861-2E06-8B9B-F99C-0D395424DB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97875"/>
              </p:ext>
            </p:extLst>
          </p:nvPr>
        </p:nvGraphicFramePr>
        <p:xfrm>
          <a:off x="480868" y="3714288"/>
          <a:ext cx="2914122" cy="22345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4122">
                  <a:extLst>
                    <a:ext uri="{9D8B030D-6E8A-4147-A177-3AD203B41FA5}">
                      <a16:colId xmlns:a16="http://schemas.microsoft.com/office/drawing/2014/main" val="3338757706"/>
                    </a:ext>
                  </a:extLst>
                </a:gridCol>
              </a:tblGrid>
              <a:tr h="454501"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600" b="1" i="0" u="sng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REQUIRED INPUTS :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8061729"/>
                  </a:ext>
                </a:extLst>
              </a:tr>
              <a:tr h="1780067">
                <a:tc>
                  <a:txBody>
                    <a:bodyPr/>
                    <a:lstStyle/>
                    <a:p>
                      <a:pPr marL="914400" lvl="1" indent="-457200" rtl="0" fontAlgn="base">
                        <a:lnSpc>
                          <a:spcPct val="200000"/>
                        </a:lnSpc>
                        <a:buFont typeface="+mj-lt"/>
                        <a:buAutoNum type="arabicPeriod"/>
                      </a:pP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Cinnamon Grade.</a:t>
                      </a:r>
                    </a:p>
                    <a:p>
                      <a:pPr marL="914400" lvl="1" indent="-457200" rtl="0" fontAlgn="base">
                        <a:lnSpc>
                          <a:spcPct val="200000"/>
                        </a:lnSpc>
                        <a:buFont typeface="+mj-lt"/>
                        <a:buAutoNum type="arabicPeriod"/>
                      </a:pP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Location.</a:t>
                      </a:r>
                    </a:p>
                    <a:p>
                      <a:pPr marL="914400" lvl="1" indent="-457200">
                        <a:lnSpc>
                          <a:spcPct val="200000"/>
                        </a:lnSpc>
                        <a:buFont typeface="+mj-lt"/>
                        <a:buAutoNum type="arabicPeriod"/>
                      </a:pPr>
                      <a:r>
                        <a:rPr lang="en-US" sz="1600" b="0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Date.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5599568"/>
                  </a:ext>
                </a:extLst>
              </a:tr>
            </a:tbl>
          </a:graphicData>
        </a:graphic>
      </p:graphicFrame>
      <p:sp>
        <p:nvSpPr>
          <p:cNvPr id="22" name="Double Brace 21">
            <a:extLst>
              <a:ext uri="{FF2B5EF4-FFF2-40B4-BE49-F238E27FC236}">
                <a16:creationId xmlns:a16="http://schemas.microsoft.com/office/drawing/2014/main" id="{D617A26A-7257-2177-BA47-CF49914FB942}"/>
              </a:ext>
            </a:extLst>
          </p:cNvPr>
          <p:cNvSpPr/>
          <p:nvPr/>
        </p:nvSpPr>
        <p:spPr>
          <a:xfrm rot="16200000">
            <a:off x="2869673" y="-923809"/>
            <a:ext cx="6452653" cy="4569638"/>
          </a:xfrm>
          <a:prstGeom prst="bracePair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7DE3D4CA-0F57-F27C-BCCB-5A1BC33D93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952075"/>
              </p:ext>
            </p:extLst>
          </p:nvPr>
        </p:nvGraphicFramePr>
        <p:xfrm>
          <a:off x="8784653" y="3714288"/>
          <a:ext cx="2914122" cy="22345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4122">
                  <a:extLst>
                    <a:ext uri="{9D8B030D-6E8A-4147-A177-3AD203B41FA5}">
                      <a16:colId xmlns:a16="http://schemas.microsoft.com/office/drawing/2014/main" val="3338757706"/>
                    </a:ext>
                  </a:extLst>
                </a:gridCol>
              </a:tblGrid>
              <a:tr h="454501"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600" b="1" i="0" u="sng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OUTPUTS: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8061729"/>
                  </a:ext>
                </a:extLst>
              </a:tr>
              <a:tr h="1780067">
                <a:tc>
                  <a:txBody>
                    <a:bodyPr/>
                    <a:lstStyle/>
                    <a:p>
                      <a:pPr marL="0" lvl="0" indent="0" algn="ctr" rtl="0" fontAlgn="base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</a:rPr>
                        <a:t>PREDICTED PRICE</a:t>
                      </a:r>
                    </a:p>
                    <a:p>
                      <a:pPr marL="0" lvl="0" indent="0" algn="ctr" rtl="0" fontAlgn="base">
                        <a:lnSpc>
                          <a:spcPct val="2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sz="2000" b="0" i="1">
                          <a:solidFill>
                            <a:schemeClr val="tx1"/>
                          </a:solidFill>
                        </a:rPr>
                        <a:t>(In USD &amp; LKR)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5599568"/>
                  </a:ext>
                </a:extLst>
              </a:tr>
            </a:tbl>
          </a:graphicData>
        </a:graphic>
      </p:graphicFrame>
      <p:sp>
        <p:nvSpPr>
          <p:cNvPr id="12" name="Right Arrow Callout 11">
            <a:extLst>
              <a:ext uri="{FF2B5EF4-FFF2-40B4-BE49-F238E27FC236}">
                <a16:creationId xmlns:a16="http://schemas.microsoft.com/office/drawing/2014/main" id="{D2CD4AAB-B6AB-E163-DBAA-74B72AB6A731}"/>
              </a:ext>
            </a:extLst>
          </p:cNvPr>
          <p:cNvSpPr/>
          <p:nvPr/>
        </p:nvSpPr>
        <p:spPr>
          <a:xfrm>
            <a:off x="480867" y="1353142"/>
            <a:ext cx="3010221" cy="1676400"/>
          </a:xfrm>
          <a:prstGeom prst="rightArrowCallou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0" i="0" u="none" strike="noStrike">
                <a:solidFill>
                  <a:schemeClr val="bg1"/>
                </a:solidFill>
                <a:effectLst/>
              </a:rPr>
              <a:t>Architecture:</a:t>
            </a:r>
          </a:p>
          <a:p>
            <a:pPr algn="ctr"/>
            <a:endParaRPr lang="en-GB">
              <a:solidFill>
                <a:schemeClr val="bg1"/>
              </a:solidFill>
            </a:endParaRPr>
          </a:p>
          <a:p>
            <a:pPr algn="ctr"/>
            <a:r>
              <a:rPr lang="en-GB">
                <a:solidFill>
                  <a:schemeClr val="bg1"/>
                </a:solidFill>
              </a:rPr>
              <a:t>R</a:t>
            </a:r>
            <a:r>
              <a:rPr lang="en-GB" b="0" i="0" u="none" strike="noStrike">
                <a:solidFill>
                  <a:schemeClr val="bg1"/>
                </a:solidFill>
                <a:effectLst/>
              </a:rPr>
              <a:t>ecurrent </a:t>
            </a:r>
            <a:r>
              <a:rPr lang="en-GB">
                <a:solidFill>
                  <a:schemeClr val="bg1"/>
                </a:solidFill>
              </a:rPr>
              <a:t>N</a:t>
            </a:r>
            <a:r>
              <a:rPr lang="en-GB" b="0" i="0" u="none" strike="noStrike">
                <a:solidFill>
                  <a:schemeClr val="bg1"/>
                </a:solidFill>
                <a:effectLst/>
              </a:rPr>
              <a:t>eural </a:t>
            </a:r>
            <a:r>
              <a:rPr lang="en-GB">
                <a:solidFill>
                  <a:schemeClr val="bg1"/>
                </a:solidFill>
              </a:rPr>
              <a:t>N</a:t>
            </a:r>
            <a:r>
              <a:rPr lang="en-GB" b="0" i="0" u="none" strike="noStrike">
                <a:solidFill>
                  <a:schemeClr val="bg1"/>
                </a:solidFill>
                <a:effectLst/>
              </a:rPr>
              <a:t>etwork (RNN)</a:t>
            </a:r>
            <a:endParaRPr lang="en-LK">
              <a:solidFill>
                <a:schemeClr val="bg1"/>
              </a:solidFill>
            </a:endParaRP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97DACD7D-9DDD-06C3-9666-92A5C5FC7B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8903064"/>
              </p:ext>
            </p:extLst>
          </p:nvPr>
        </p:nvGraphicFramePr>
        <p:xfrm>
          <a:off x="8380819" y="1229425"/>
          <a:ext cx="3317956" cy="2199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5F82AE2C-3CCB-6962-12FB-9BBC877BBFE8}"/>
              </a:ext>
            </a:extLst>
          </p:cNvPr>
          <p:cNvSpPr/>
          <p:nvPr/>
        </p:nvSpPr>
        <p:spPr>
          <a:xfrm>
            <a:off x="2687817" y="6492875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IT20241032</a:t>
            </a:r>
            <a:r>
              <a:rPr lang="en-US" sz="1800">
                <a:solidFill>
                  <a:schemeClr val="tx1"/>
                </a:solidFill>
              </a:rPr>
              <a:t>   | </a:t>
            </a:r>
            <a:r>
              <a:rPr lang="en-US">
                <a:solidFill>
                  <a:schemeClr val="tx1"/>
                </a:solidFill>
              </a:rPr>
              <a:t>Ravishan S.A.A.</a:t>
            </a:r>
            <a:r>
              <a:rPr lang="en-US" sz="1800" b="1">
                <a:solidFill>
                  <a:schemeClr val="tx1"/>
                </a:solidFill>
              </a:rPr>
              <a:t> </a:t>
            </a:r>
            <a:r>
              <a:rPr lang="en-US" sz="1800">
                <a:solidFill>
                  <a:schemeClr val="tx1"/>
                </a:solidFill>
              </a:rPr>
              <a:t>| TMP-23-156</a:t>
            </a:r>
            <a:endParaRPr lang="en-US" sz="18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691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2" grpId="0" animBg="1"/>
      <p:bldGraphic spid="14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CED40204-F8E5-66A8-E0E2-DEB4F24404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4146566"/>
              </p:ext>
            </p:extLst>
          </p:nvPr>
        </p:nvGraphicFramePr>
        <p:xfrm>
          <a:off x="1943100" y="66861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AF75DFF-26B1-BE12-5D79-E80340124F1D}"/>
              </a:ext>
            </a:extLst>
          </p:cNvPr>
          <p:cNvSpPr/>
          <p:nvPr/>
        </p:nvSpPr>
        <p:spPr>
          <a:xfrm>
            <a:off x="668517" y="-758551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3FB67D17-BE7F-F1D0-E73D-AD2721E622EF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r>
              <a:rPr lang="en-US" sz="4000" b="1">
                <a:solidFill>
                  <a:schemeClr val="bg1"/>
                </a:solidFill>
                <a:latin typeface="+mn-lt"/>
              </a:rPr>
              <a:t>Technologies - Frameworks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72FF730-6C9B-8D3B-B914-7A04C1AF2C67}"/>
              </a:ext>
            </a:extLst>
          </p:cNvPr>
          <p:cNvGrpSpPr/>
          <p:nvPr/>
        </p:nvGrpSpPr>
        <p:grpSpPr>
          <a:xfrm>
            <a:off x="855483" y="2850894"/>
            <a:ext cx="1816100" cy="1054100"/>
            <a:chOff x="855483" y="2850894"/>
            <a:chExt cx="1816100" cy="1054100"/>
          </a:xfrm>
        </p:grpSpPr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1CAE7FBA-2D58-2088-22C6-E439095AA685}"/>
                </a:ext>
              </a:extLst>
            </p:cNvPr>
            <p:cNvSpPr/>
            <p:nvPr/>
          </p:nvSpPr>
          <p:spPr>
            <a:xfrm>
              <a:off x="855483" y="2850894"/>
              <a:ext cx="1816100" cy="1054100"/>
            </a:xfrm>
            <a:prstGeom prst="rightArrow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LK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AF4606E-2615-A1EF-DBD3-5B8DA4DA2811}"/>
                </a:ext>
              </a:extLst>
            </p:cNvPr>
            <p:cNvSpPr txBox="1"/>
            <p:nvPr/>
          </p:nvSpPr>
          <p:spPr>
            <a:xfrm>
              <a:off x="901700" y="3086100"/>
              <a:ext cx="13589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b="0" i="0" u="none" strike="noStrike">
                  <a:effectLst/>
                </a:rPr>
                <a:t>Micro-framework</a:t>
              </a:r>
              <a:endParaRPr lang="en-LK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60F17A0-7529-4997-8128-B4111E9BF760}"/>
              </a:ext>
            </a:extLst>
          </p:cNvPr>
          <p:cNvGrpSpPr/>
          <p:nvPr/>
        </p:nvGrpSpPr>
        <p:grpSpPr>
          <a:xfrm>
            <a:off x="9467850" y="2850893"/>
            <a:ext cx="1822450" cy="1054100"/>
            <a:chOff x="9520417" y="2850893"/>
            <a:chExt cx="1822450" cy="1054100"/>
          </a:xfrm>
        </p:grpSpPr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28754BA0-3579-A773-18CA-C257BCC7376B}"/>
                </a:ext>
              </a:extLst>
            </p:cNvPr>
            <p:cNvSpPr/>
            <p:nvPr/>
          </p:nvSpPr>
          <p:spPr>
            <a:xfrm rot="10800000">
              <a:off x="9520417" y="2850893"/>
              <a:ext cx="1816100" cy="1054100"/>
            </a:xfrm>
            <a:prstGeom prst="rightArrow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LK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5383C92-850E-D905-D00E-4F13DF56D805}"/>
                </a:ext>
              </a:extLst>
            </p:cNvPr>
            <p:cNvSpPr txBox="1"/>
            <p:nvPr/>
          </p:nvSpPr>
          <p:spPr>
            <a:xfrm>
              <a:off x="9983967" y="3080434"/>
              <a:ext cx="13589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b="0" i="0" u="none" strike="noStrike">
                  <a:effectLst/>
                </a:rPr>
                <a:t>Full-featured framework</a:t>
              </a:r>
              <a:endParaRPr lang="en-LK" sz="1600"/>
            </a:p>
          </p:txBody>
        </p:sp>
      </p:grpSp>
      <p:sp>
        <p:nvSpPr>
          <p:cNvPr id="16" name="Round Diagonal Corner of Rectangle 15">
            <a:extLst>
              <a:ext uri="{FF2B5EF4-FFF2-40B4-BE49-F238E27FC236}">
                <a16:creationId xmlns:a16="http://schemas.microsoft.com/office/drawing/2014/main" id="{76CCE4B6-E90A-942C-3845-AF41ED65B311}"/>
              </a:ext>
            </a:extLst>
          </p:cNvPr>
          <p:cNvSpPr/>
          <p:nvPr/>
        </p:nvSpPr>
        <p:spPr>
          <a:xfrm>
            <a:off x="1943100" y="5838039"/>
            <a:ext cx="1816101" cy="457200"/>
          </a:xfrm>
          <a:prstGeom prst="round2Diag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b="0" i="0" u="none" strike="noStrike">
                <a:effectLst/>
              </a:rPr>
              <a:t>Lightweight</a:t>
            </a:r>
            <a:endParaRPr lang="en-LK"/>
          </a:p>
        </p:txBody>
      </p:sp>
      <p:sp>
        <p:nvSpPr>
          <p:cNvPr id="17" name="Round Diagonal Corner of Rectangle 16">
            <a:extLst>
              <a:ext uri="{FF2B5EF4-FFF2-40B4-BE49-F238E27FC236}">
                <a16:creationId xmlns:a16="http://schemas.microsoft.com/office/drawing/2014/main" id="{B1B24C17-92B2-D7A2-993F-7938F499293C}"/>
              </a:ext>
            </a:extLst>
          </p:cNvPr>
          <p:cNvSpPr/>
          <p:nvPr/>
        </p:nvSpPr>
        <p:spPr>
          <a:xfrm>
            <a:off x="4027667" y="5838039"/>
            <a:ext cx="1816101" cy="457200"/>
          </a:xfrm>
          <a:prstGeom prst="round2Diag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b="0" i="0" u="none" strike="noStrike">
                <a:effectLst/>
              </a:rPr>
              <a:t>Small learning curve</a:t>
            </a:r>
            <a:endParaRPr lang="en-LK" sz="1200"/>
          </a:p>
        </p:txBody>
      </p:sp>
      <p:sp>
        <p:nvSpPr>
          <p:cNvPr id="19" name="Round Diagonal Corner of Rectangle 18">
            <a:extLst>
              <a:ext uri="{FF2B5EF4-FFF2-40B4-BE49-F238E27FC236}">
                <a16:creationId xmlns:a16="http://schemas.microsoft.com/office/drawing/2014/main" id="{67DD19E4-FEE4-2A10-7DC7-8276C15783DE}"/>
              </a:ext>
            </a:extLst>
          </p:cNvPr>
          <p:cNvSpPr/>
          <p:nvPr/>
        </p:nvSpPr>
        <p:spPr>
          <a:xfrm>
            <a:off x="8254999" y="5803913"/>
            <a:ext cx="1816101" cy="457200"/>
          </a:xfrm>
          <a:prstGeom prst="round2DiagRect">
            <a:avLst/>
          </a:prstGeom>
          <a:solidFill>
            <a:srgbClr val="993300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b="0" i="0" u="none" strike="noStrike">
                <a:solidFill>
                  <a:schemeClr val="bg1"/>
                </a:solidFill>
                <a:effectLst/>
              </a:rPr>
              <a:t>Extensive feature set</a:t>
            </a:r>
            <a:endParaRPr lang="en-LK" sz="1200">
              <a:solidFill>
                <a:schemeClr val="bg1"/>
              </a:solidFill>
            </a:endParaRPr>
          </a:p>
        </p:txBody>
      </p:sp>
      <p:sp>
        <p:nvSpPr>
          <p:cNvPr id="20" name="Round Diagonal Corner of Rectangle 19">
            <a:extLst>
              <a:ext uri="{FF2B5EF4-FFF2-40B4-BE49-F238E27FC236}">
                <a16:creationId xmlns:a16="http://schemas.microsoft.com/office/drawing/2014/main" id="{BA4932CE-7388-7C6B-14B8-2DEDD6FE0B06}"/>
              </a:ext>
            </a:extLst>
          </p:cNvPr>
          <p:cNvSpPr/>
          <p:nvPr/>
        </p:nvSpPr>
        <p:spPr>
          <a:xfrm>
            <a:off x="6170432" y="5838039"/>
            <a:ext cx="1816101" cy="457200"/>
          </a:xfrm>
          <a:prstGeom prst="round2DiagRect">
            <a:avLst/>
          </a:prstGeom>
          <a:solidFill>
            <a:srgbClr val="993300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b="0" i="0" u="none" strike="noStrike">
                <a:solidFill>
                  <a:schemeClr val="bg1"/>
                </a:solidFill>
                <a:effectLst/>
              </a:rPr>
              <a:t>Larger learning curve</a:t>
            </a:r>
            <a:endParaRPr lang="en-LK" sz="120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04C8B2-E231-9ADA-5937-BFB02262E6E8}"/>
              </a:ext>
            </a:extLst>
          </p:cNvPr>
          <p:cNvSpPr/>
          <p:nvPr/>
        </p:nvSpPr>
        <p:spPr>
          <a:xfrm>
            <a:off x="2687817" y="6492875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IT20241032</a:t>
            </a:r>
            <a:r>
              <a:rPr lang="en-US" sz="1800">
                <a:solidFill>
                  <a:schemeClr val="tx1"/>
                </a:solidFill>
              </a:rPr>
              <a:t>   | </a:t>
            </a:r>
            <a:r>
              <a:rPr lang="en-US">
                <a:solidFill>
                  <a:schemeClr val="tx1"/>
                </a:solidFill>
              </a:rPr>
              <a:t>Ravishan S.A.A.</a:t>
            </a:r>
            <a:r>
              <a:rPr lang="en-US" sz="1800" b="1">
                <a:solidFill>
                  <a:schemeClr val="tx1"/>
                </a:solidFill>
              </a:rPr>
              <a:t> </a:t>
            </a:r>
            <a:r>
              <a:rPr lang="en-US" sz="1800">
                <a:solidFill>
                  <a:schemeClr val="tx1"/>
                </a:solidFill>
              </a:rPr>
              <a:t>| TMP-23-156</a:t>
            </a:r>
            <a:endParaRPr lang="en-US" sz="18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49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16" grpId="0" animBg="1"/>
      <p:bldP spid="17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AFF4D67-0B7C-D448-AD9C-A56C88E16A13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A60EF3-4090-4DCA-9E5C-9FBCC317B9AB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IT20241032</a:t>
            </a:r>
            <a:r>
              <a:rPr lang="en-US" sz="1800">
                <a:solidFill>
                  <a:schemeClr val="tx1"/>
                </a:solidFill>
              </a:rPr>
              <a:t>   |   Ravishan S.A.A.  | TMP-23-156</a:t>
            </a:r>
            <a:endParaRPr lang="en-US" sz="1800" b="0">
              <a:solidFill>
                <a:schemeClr val="tx1"/>
              </a:solidFill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37E9693-72EF-574E-C726-18A99FC7F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11684000" cy="792162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TECHNOLOGIES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49AF5A-E2D5-BF2D-EF66-0A31A168E1BD}"/>
              </a:ext>
            </a:extLst>
          </p:cNvPr>
          <p:cNvSpPr/>
          <p:nvPr/>
        </p:nvSpPr>
        <p:spPr>
          <a:xfrm>
            <a:off x="203200" y="1447800"/>
            <a:ext cx="11785600" cy="4740274"/>
          </a:xfrm>
          <a:prstGeom prst="rect">
            <a:avLst/>
          </a:prstGeom>
          <a:noFill/>
          <a:ln>
            <a:solidFill>
              <a:srgbClr val="BD61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9DBF1A-B796-BDC7-819B-4F08204097A8}"/>
              </a:ext>
            </a:extLst>
          </p:cNvPr>
          <p:cNvSpPr txBox="1"/>
          <p:nvPr/>
        </p:nvSpPr>
        <p:spPr>
          <a:xfrm>
            <a:off x="457200" y="1524000"/>
            <a:ext cx="11353800" cy="39064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• </a:t>
            </a:r>
            <a:r>
              <a:rPr kumimoji="0" lang="en-GB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Programming Languages 		-</a:t>
            </a:r>
            <a:r>
              <a:rPr kumimoji="0" lang="en-GB" sz="240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Dart &amp; Python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en-GB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• Tools (IDE) 				- 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Android Studio Code and VS Code 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en-GB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• Web Server </a:t>
            </a:r>
            <a:r>
              <a:rPr lang="en-GB" sz="2400" b="1">
                <a:solidFill>
                  <a:prstClr val="black"/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				-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AWS or MS Azure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en-GB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• Database </a:t>
            </a:r>
            <a:r>
              <a:rPr lang="en-GB" sz="2400" b="1">
                <a:solidFill>
                  <a:prstClr val="black"/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				- </a:t>
            </a:r>
            <a:r>
              <a:rPr lang="en-GB" sz="2400">
                <a:solidFill>
                  <a:prstClr val="black"/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MySQL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en-GB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• Version Control</a:t>
            </a:r>
            <a:r>
              <a:rPr lang="en-GB" sz="2400" b="1">
                <a:solidFill>
                  <a:prstClr val="black"/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			-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GitLab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2859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AB85D70-4585-87C9-711B-0315DBFB58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82532CC3-B0D5-EE5B-03B8-A7DBBB06D096}"/>
              </a:ext>
            </a:extLst>
          </p:cNvPr>
          <p:cNvSpPr txBox="1">
            <a:spLocks/>
          </p:cNvSpPr>
          <p:nvPr/>
        </p:nvSpPr>
        <p:spPr>
          <a:xfrm>
            <a:off x="859017" y="2667000"/>
            <a:ext cx="10363200" cy="914400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b="0">
                <a:latin typeface="+mn-lt"/>
              </a:rPr>
              <a:t>Over to  </a:t>
            </a:r>
            <a:r>
              <a:rPr lang="en-US" i="1" err="1">
                <a:latin typeface="+mn-lt"/>
              </a:rPr>
              <a:t>Edirisinghe</a:t>
            </a:r>
            <a:r>
              <a:rPr lang="en-US" i="1">
                <a:latin typeface="+mn-lt"/>
              </a:rPr>
              <a:t> </a:t>
            </a:r>
            <a:r>
              <a:rPr lang="en-US" i="1" err="1">
                <a:latin typeface="+mn-lt"/>
              </a:rPr>
              <a:t>b.m.</a:t>
            </a:r>
            <a:endParaRPr lang="en-US" i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48062116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267500-763E-8A4B-D588-86C0D2590C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9" b="15194"/>
          <a:stretch/>
        </p:blipFill>
        <p:spPr>
          <a:xfrm rot="5400000">
            <a:off x="4867928" y="1876636"/>
            <a:ext cx="5812401" cy="4290749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82532CC3-B0D5-EE5B-03B8-A7DBBB06D096}"/>
              </a:ext>
            </a:extLst>
          </p:cNvPr>
          <p:cNvSpPr txBox="1">
            <a:spLocks/>
          </p:cNvSpPr>
          <p:nvPr/>
        </p:nvSpPr>
        <p:spPr>
          <a:xfrm>
            <a:off x="0" y="289178"/>
            <a:ext cx="12192000" cy="914400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>
                <a:latin typeface="+mn-lt"/>
              </a:rPr>
              <a:t>Rough bark disease (RBD) detection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C809669-BFE6-47B9-8FFA-9BB3B8533C86}"/>
              </a:ext>
            </a:extLst>
          </p:cNvPr>
          <p:cNvGrpSpPr/>
          <p:nvPr/>
        </p:nvGrpSpPr>
        <p:grpSpPr>
          <a:xfrm>
            <a:off x="10076753" y="2401560"/>
            <a:ext cx="2115247" cy="2789875"/>
            <a:chOff x="3613652" y="3229925"/>
            <a:chExt cx="2115247" cy="278987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68E47FD-070F-A29A-C2D2-C3F1986849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33" t="4477" r="433" b="16524"/>
            <a:stretch/>
          </p:blipFill>
          <p:spPr>
            <a:xfrm>
              <a:off x="3613652" y="3229925"/>
              <a:ext cx="2029398" cy="2029398"/>
            </a:xfrm>
            <a:prstGeom prst="flowChartConnector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7" name="Text Placeholder 8">
              <a:extLst>
                <a:ext uri="{FF2B5EF4-FFF2-40B4-BE49-F238E27FC236}">
                  <a16:creationId xmlns:a16="http://schemas.microsoft.com/office/drawing/2014/main" id="{3E8BE9A7-9135-C29E-C968-525A73BCEBBC}"/>
                </a:ext>
              </a:extLst>
            </p:cNvPr>
            <p:cNvSpPr txBox="1">
              <a:spLocks/>
            </p:cNvSpPr>
            <p:nvPr/>
          </p:nvSpPr>
          <p:spPr>
            <a:xfrm>
              <a:off x="3630860" y="5351452"/>
              <a:ext cx="2098039" cy="66834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Ø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>
                  <a:latin typeface="Times New Roman" panose="02020603050405020304" pitchFamily="18" charset="0"/>
                  <a:cs typeface="Times New Roman" panose="02020603050405020304" pitchFamily="18" charset="0"/>
                </a:rPr>
                <a:t>Edirisinghe B.M.</a:t>
              </a:r>
            </a:p>
            <a:p>
              <a:pPr marL="0" indent="0" algn="ctr">
                <a:buNone/>
              </a:pPr>
              <a:r>
                <a:rPr lang="en-US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IT20252304</a:t>
              </a:r>
            </a:p>
          </p:txBody>
        </p:sp>
      </p:grpSp>
      <p:sp>
        <p:nvSpPr>
          <p:cNvPr id="3" name="Google Shape;97;p2">
            <a:extLst>
              <a:ext uri="{FF2B5EF4-FFF2-40B4-BE49-F238E27FC236}">
                <a16:creationId xmlns:a16="http://schemas.microsoft.com/office/drawing/2014/main" id="{2F04D8A7-1A75-F90C-3FEB-012312BA64C0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IT20252304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|   EDIRISINGHE B.M</a:t>
            </a: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|   TMP-23-156</a:t>
            </a:r>
            <a:endParaRPr sz="1800" b="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2858717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Problem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C3CC7D4-06BC-F4B1-1810-3941340871B5}"/>
              </a:ext>
            </a:extLst>
          </p:cNvPr>
          <p:cNvGrpSpPr/>
          <p:nvPr/>
        </p:nvGrpSpPr>
        <p:grpSpPr>
          <a:xfrm>
            <a:off x="2325565" y="3787127"/>
            <a:ext cx="2227566" cy="2677656"/>
            <a:chOff x="5323932" y="3321937"/>
            <a:chExt cx="1914525" cy="2539582"/>
          </a:xfrm>
        </p:grpSpPr>
        <p:pic>
          <p:nvPicPr>
            <p:cNvPr id="10" name="Graphic 9" descr="Woman raising hands">
              <a:extLst>
                <a:ext uri="{FF2B5EF4-FFF2-40B4-BE49-F238E27FC236}">
                  <a16:creationId xmlns:a16="http://schemas.microsoft.com/office/drawing/2014/main" id="{B85A92BB-EEAA-C3EB-4481-9956471955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323932" y="4661369"/>
              <a:ext cx="1914525" cy="1200150"/>
            </a:xfrm>
            <a:prstGeom prst="rect">
              <a:avLst/>
            </a:prstGeom>
          </p:spPr>
        </p:pic>
        <p:pic>
          <p:nvPicPr>
            <p:cNvPr id="12" name="Graphic 11" descr="A surprised face">
              <a:extLst>
                <a:ext uri="{FF2B5EF4-FFF2-40B4-BE49-F238E27FC236}">
                  <a16:creationId xmlns:a16="http://schemas.microsoft.com/office/drawing/2014/main" id="{958FBD24-13E3-B3FF-7739-9984D6727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786376" y="3486177"/>
              <a:ext cx="989635" cy="1175192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D516413-5A7C-3A06-DF42-2D4D027BCBBF}"/>
                </a:ext>
              </a:extLst>
            </p:cNvPr>
            <p:cNvSpPr/>
            <p:nvPr/>
          </p:nvSpPr>
          <p:spPr>
            <a:xfrm>
              <a:off x="5671596" y="3321937"/>
              <a:ext cx="1098088" cy="139730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2CD12F2-1D92-35F2-7FA6-765E38C73A4D}"/>
              </a:ext>
            </a:extLst>
          </p:cNvPr>
          <p:cNvGrpSpPr/>
          <p:nvPr/>
        </p:nvGrpSpPr>
        <p:grpSpPr>
          <a:xfrm>
            <a:off x="170684" y="1340259"/>
            <a:ext cx="2860087" cy="2462519"/>
            <a:chOff x="129827" y="1967696"/>
            <a:chExt cx="2365830" cy="246251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07F909-205D-92F8-3EBE-9AD5361E4F30}"/>
                </a:ext>
              </a:extLst>
            </p:cNvPr>
            <p:cNvSpPr txBox="1"/>
            <p:nvPr/>
          </p:nvSpPr>
          <p:spPr>
            <a:xfrm>
              <a:off x="430854" y="2313967"/>
              <a:ext cx="2064803" cy="17543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ln>
                    <a:solidFill>
                      <a:sysClr val="windowText" lastClr="000000"/>
                    </a:solidFill>
                  </a:ln>
                </a:rPr>
                <a:t>   ?          ?</a:t>
              </a:r>
            </a:p>
            <a:p>
              <a:r>
                <a:rPr lang="en-US" sz="3600" b="1">
                  <a:ln>
                    <a:solidFill>
                      <a:sysClr val="windowText" lastClr="000000"/>
                    </a:solidFill>
                  </a:ln>
                </a:rPr>
                <a:t>?    ?     ?      </a:t>
              </a:r>
            </a:p>
            <a:p>
              <a:r>
                <a:rPr lang="en-US" sz="3600" b="1">
                  <a:ln>
                    <a:solidFill>
                      <a:sysClr val="windowText" lastClr="000000"/>
                    </a:solidFill>
                  </a:ln>
                </a:rPr>
                <a:t>   ?        ?      </a:t>
              </a:r>
            </a:p>
          </p:txBody>
        </p:sp>
        <p:sp>
          <p:nvSpPr>
            <p:cNvPr id="19" name="Thought Bubble: Cloud 18">
              <a:extLst>
                <a:ext uri="{FF2B5EF4-FFF2-40B4-BE49-F238E27FC236}">
                  <a16:creationId xmlns:a16="http://schemas.microsoft.com/office/drawing/2014/main" id="{B0913408-298A-AF3D-C9AC-96744D62FEA6}"/>
                </a:ext>
              </a:extLst>
            </p:cNvPr>
            <p:cNvSpPr/>
            <p:nvPr/>
          </p:nvSpPr>
          <p:spPr>
            <a:xfrm>
              <a:off x="129827" y="1967696"/>
              <a:ext cx="2227566" cy="2462519"/>
            </a:xfrm>
            <a:prstGeom prst="cloudCallout">
              <a:avLst>
                <a:gd name="adj1" fmla="val 45677"/>
                <a:gd name="adj2" fmla="val 66260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ysClr val="windowText" lastClr="000000"/>
                  </a:solidFill>
                </a:ln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39B0E9A-2FBF-840D-3767-C4B721BE6927}"/>
              </a:ext>
            </a:extLst>
          </p:cNvPr>
          <p:cNvGrpSpPr/>
          <p:nvPr/>
        </p:nvGrpSpPr>
        <p:grpSpPr>
          <a:xfrm>
            <a:off x="4015071" y="1639808"/>
            <a:ext cx="7973729" cy="474130"/>
            <a:chOff x="4087756" y="1797122"/>
            <a:chExt cx="7901044" cy="47413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CD72475-7234-E30A-6AC8-70F9FDDE4070}"/>
                </a:ext>
              </a:extLst>
            </p:cNvPr>
            <p:cNvSpPr txBox="1"/>
            <p:nvPr/>
          </p:nvSpPr>
          <p:spPr>
            <a:xfrm>
              <a:off x="4087756" y="1797122"/>
              <a:ext cx="7901044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/>
                <a:t>Only experienced farmers can detect with the naked eye.</a:t>
              </a:r>
            </a:p>
          </p:txBody>
        </p:sp>
        <p:sp>
          <p:nvSpPr>
            <p:cNvPr id="3" name="Arrow: Pentagon 2">
              <a:extLst>
                <a:ext uri="{FF2B5EF4-FFF2-40B4-BE49-F238E27FC236}">
                  <a16:creationId xmlns:a16="http://schemas.microsoft.com/office/drawing/2014/main" id="{B51FCB95-110F-89C6-949F-0966467536E9}"/>
                </a:ext>
              </a:extLst>
            </p:cNvPr>
            <p:cNvSpPr/>
            <p:nvPr/>
          </p:nvSpPr>
          <p:spPr>
            <a:xfrm>
              <a:off x="4087756" y="1797122"/>
              <a:ext cx="7901044" cy="474130"/>
            </a:xfrm>
            <a:prstGeom prst="homePlate">
              <a:avLst/>
            </a:prstGeom>
            <a:noFill/>
            <a:ln>
              <a:solidFill>
                <a:srgbClr val="FF9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5FA5FB-7899-E2B6-1005-3B5D0DE61639}"/>
              </a:ext>
            </a:extLst>
          </p:cNvPr>
          <p:cNvGrpSpPr/>
          <p:nvPr/>
        </p:nvGrpSpPr>
        <p:grpSpPr>
          <a:xfrm>
            <a:off x="4290646" y="2662018"/>
            <a:ext cx="7698154" cy="474130"/>
            <a:chOff x="4087756" y="1797122"/>
            <a:chExt cx="7901044" cy="47413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A21B91D-28CE-8BAE-AD90-A96341592617}"/>
                </a:ext>
              </a:extLst>
            </p:cNvPr>
            <p:cNvSpPr txBox="1"/>
            <p:nvPr/>
          </p:nvSpPr>
          <p:spPr>
            <a:xfrm>
              <a:off x="4087756" y="1797122"/>
              <a:ext cx="7901044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/>
                <a:t>Newly appointed farmers must consult senior farmers.</a:t>
              </a:r>
            </a:p>
          </p:txBody>
        </p:sp>
        <p:sp>
          <p:nvSpPr>
            <p:cNvPr id="16" name="Arrow: Pentagon 15">
              <a:extLst>
                <a:ext uri="{FF2B5EF4-FFF2-40B4-BE49-F238E27FC236}">
                  <a16:creationId xmlns:a16="http://schemas.microsoft.com/office/drawing/2014/main" id="{0372856B-121E-CDBA-05E5-E5B259AE5616}"/>
                </a:ext>
              </a:extLst>
            </p:cNvPr>
            <p:cNvSpPr/>
            <p:nvPr/>
          </p:nvSpPr>
          <p:spPr>
            <a:xfrm>
              <a:off x="4087756" y="1797122"/>
              <a:ext cx="7901044" cy="474130"/>
            </a:xfrm>
            <a:prstGeom prst="homePlate">
              <a:avLst/>
            </a:prstGeom>
            <a:no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4D8AC0D-3766-D15C-E3D1-49AFAC12B445}"/>
              </a:ext>
            </a:extLst>
          </p:cNvPr>
          <p:cNvGrpSpPr/>
          <p:nvPr/>
        </p:nvGrpSpPr>
        <p:grpSpPr>
          <a:xfrm>
            <a:off x="4553130" y="3700010"/>
            <a:ext cx="7435669" cy="474130"/>
            <a:chOff x="4087756" y="1797122"/>
            <a:chExt cx="7901044" cy="47413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C7E7B45-BE15-93AC-9BCC-6DFC58CC1164}"/>
                </a:ext>
              </a:extLst>
            </p:cNvPr>
            <p:cNvSpPr txBox="1"/>
            <p:nvPr/>
          </p:nvSpPr>
          <p:spPr>
            <a:xfrm>
              <a:off x="4087756" y="1797122"/>
              <a:ext cx="7901044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/>
                <a:t>Existing methods are not efficient.</a:t>
              </a:r>
            </a:p>
          </p:txBody>
        </p:sp>
        <p:sp>
          <p:nvSpPr>
            <p:cNvPr id="28" name="Arrow: Pentagon 27">
              <a:extLst>
                <a:ext uri="{FF2B5EF4-FFF2-40B4-BE49-F238E27FC236}">
                  <a16:creationId xmlns:a16="http://schemas.microsoft.com/office/drawing/2014/main" id="{C489B7F3-5740-57B3-7A2A-E8DCFDFE7012}"/>
                </a:ext>
              </a:extLst>
            </p:cNvPr>
            <p:cNvSpPr/>
            <p:nvPr/>
          </p:nvSpPr>
          <p:spPr>
            <a:xfrm>
              <a:off x="4087756" y="1797122"/>
              <a:ext cx="7901044" cy="474130"/>
            </a:xfrm>
            <a:prstGeom prst="homePlate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EF1368E-2210-27CE-BBE2-DF587F1A4CE7}"/>
              </a:ext>
            </a:extLst>
          </p:cNvPr>
          <p:cNvGrpSpPr/>
          <p:nvPr/>
        </p:nvGrpSpPr>
        <p:grpSpPr>
          <a:xfrm>
            <a:off x="4793064" y="4740402"/>
            <a:ext cx="7195736" cy="474130"/>
            <a:chOff x="4087756" y="1797122"/>
            <a:chExt cx="7901044" cy="47413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81E3F11-A44F-5863-CE6F-6E0F39E1D526}"/>
                </a:ext>
              </a:extLst>
            </p:cNvPr>
            <p:cNvSpPr txBox="1"/>
            <p:nvPr/>
          </p:nvSpPr>
          <p:spPr>
            <a:xfrm>
              <a:off x="4087756" y="1797122"/>
              <a:ext cx="7901044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/>
                <a:t>Need a practical solution.</a:t>
              </a:r>
            </a:p>
          </p:txBody>
        </p:sp>
        <p:sp>
          <p:nvSpPr>
            <p:cNvPr id="31" name="Arrow: Pentagon 30">
              <a:extLst>
                <a:ext uri="{FF2B5EF4-FFF2-40B4-BE49-F238E27FC236}">
                  <a16:creationId xmlns:a16="http://schemas.microsoft.com/office/drawing/2014/main" id="{8392F127-4DA8-DD30-0084-AE868685D2F0}"/>
                </a:ext>
              </a:extLst>
            </p:cNvPr>
            <p:cNvSpPr/>
            <p:nvPr/>
          </p:nvSpPr>
          <p:spPr>
            <a:xfrm>
              <a:off x="4087756" y="1797122"/>
              <a:ext cx="7901044" cy="474130"/>
            </a:xfrm>
            <a:prstGeom prst="homePlate">
              <a:avLst/>
            </a:prstGeom>
            <a:noFill/>
            <a:ln>
              <a:solidFill>
                <a:srgbClr val="B200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Google Shape;121;p3">
            <a:extLst>
              <a:ext uri="{FF2B5EF4-FFF2-40B4-BE49-F238E27FC236}">
                <a16:creationId xmlns:a16="http://schemas.microsoft.com/office/drawing/2014/main" id="{F87389EE-136D-6093-7300-138FDD65FA79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IT20252304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|   EDIRISINGHE B.M</a:t>
            </a: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|   TMP-23-156</a:t>
            </a:r>
            <a:endParaRPr sz="1800" b="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747649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B1D643B-6674-F66B-3BAD-3C7A028CEBB1}"/>
              </a:ext>
            </a:extLst>
          </p:cNvPr>
          <p:cNvSpPr/>
          <p:nvPr/>
        </p:nvSpPr>
        <p:spPr>
          <a:xfrm>
            <a:off x="693138" y="3079226"/>
            <a:ext cx="1447800" cy="1447800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User</a:t>
            </a:r>
          </a:p>
        </p:txBody>
      </p:sp>
      <p:sp>
        <p:nvSpPr>
          <p:cNvPr id="22" name="Thought Bubble: Cloud 21">
            <a:extLst>
              <a:ext uri="{FF2B5EF4-FFF2-40B4-BE49-F238E27FC236}">
                <a16:creationId xmlns:a16="http://schemas.microsoft.com/office/drawing/2014/main" id="{EFD76400-DAEA-5F95-A66C-B1D6D92DA656}"/>
              </a:ext>
            </a:extLst>
          </p:cNvPr>
          <p:cNvSpPr/>
          <p:nvPr/>
        </p:nvSpPr>
        <p:spPr>
          <a:xfrm>
            <a:off x="1563293" y="1430667"/>
            <a:ext cx="2895600" cy="1691614"/>
          </a:xfrm>
          <a:prstGeom prst="cloudCallout">
            <a:avLst>
              <a:gd name="adj1" fmla="val -44942"/>
              <a:gd name="adj2" fmla="val 6308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>
                <a:solidFill>
                  <a:schemeClr val="tx1"/>
                </a:solidFill>
              </a:rPr>
              <a:t>Must know if this tree is infected with Rough Bark Disease (RBD).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9A66C793-37AE-02DB-E948-4EE1B83C3AAC}"/>
              </a:ext>
            </a:extLst>
          </p:cNvPr>
          <p:cNvGraphicFramePr>
            <a:graphicFrameLocks noGrp="1"/>
          </p:cNvGraphicFramePr>
          <p:nvPr/>
        </p:nvGraphicFramePr>
        <p:xfrm>
          <a:off x="199394" y="4688640"/>
          <a:ext cx="2536190" cy="11125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536190">
                  <a:extLst>
                    <a:ext uri="{9D8B030D-6E8A-4147-A177-3AD203B41FA5}">
                      <a16:colId xmlns:a16="http://schemas.microsoft.com/office/drawing/2014/main" val="24915003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1"/>
                        <a:t>Farmer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174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1"/>
                        <a:t>Nursery Manager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7094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-    Untrained Farmer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148027"/>
                  </a:ext>
                </a:extLst>
              </a:tr>
            </a:tbl>
          </a:graphicData>
        </a:graphic>
      </p:graphicFrame>
      <p:sp>
        <p:nvSpPr>
          <p:cNvPr id="27" name="Arrow: Right 26">
            <a:extLst>
              <a:ext uri="{FF2B5EF4-FFF2-40B4-BE49-F238E27FC236}">
                <a16:creationId xmlns:a16="http://schemas.microsoft.com/office/drawing/2014/main" id="{FF569503-FA4E-7D17-CEA8-4E3B03FE5722}"/>
              </a:ext>
            </a:extLst>
          </p:cNvPr>
          <p:cNvSpPr/>
          <p:nvPr/>
        </p:nvSpPr>
        <p:spPr>
          <a:xfrm>
            <a:off x="2179038" y="3708251"/>
            <a:ext cx="1447800" cy="221202"/>
          </a:xfrm>
          <a:prstGeom prst="rightArrow">
            <a:avLst/>
          </a:prstGeom>
          <a:solidFill>
            <a:srgbClr val="993300"/>
          </a:solidFill>
          <a:ln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A676BD4-BD6E-80BB-BAA3-ACF6262755EB}"/>
              </a:ext>
            </a:extLst>
          </p:cNvPr>
          <p:cNvGrpSpPr/>
          <p:nvPr/>
        </p:nvGrpSpPr>
        <p:grpSpPr>
          <a:xfrm>
            <a:off x="2891508" y="3800909"/>
            <a:ext cx="2536191" cy="2057949"/>
            <a:chOff x="2731770" y="3505199"/>
            <a:chExt cx="2536191" cy="2057949"/>
          </a:xfrm>
        </p:grpSpPr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9219AFBE-DB7E-E193-BC72-6B4F49387A35}"/>
                </a:ext>
              </a:extLst>
            </p:cNvPr>
            <p:cNvSpPr/>
            <p:nvPr/>
          </p:nvSpPr>
          <p:spPr>
            <a:xfrm>
              <a:off x="2731771" y="5341946"/>
              <a:ext cx="2536190" cy="221202"/>
            </a:xfrm>
            <a:prstGeom prst="rightArrow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DCB3908-C048-9B1D-3FE9-AE854D746B40}"/>
                </a:ext>
              </a:extLst>
            </p:cNvPr>
            <p:cNvSpPr/>
            <p:nvPr/>
          </p:nvSpPr>
          <p:spPr>
            <a:xfrm>
              <a:off x="2731770" y="3505199"/>
              <a:ext cx="76200" cy="2000251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Callout: Line with Accent Bar 31">
            <a:extLst>
              <a:ext uri="{FF2B5EF4-FFF2-40B4-BE49-F238E27FC236}">
                <a16:creationId xmlns:a16="http://schemas.microsoft.com/office/drawing/2014/main" id="{FEB0EB39-E104-F2D5-1330-A897726AC40F}"/>
              </a:ext>
            </a:extLst>
          </p:cNvPr>
          <p:cNvSpPr/>
          <p:nvPr/>
        </p:nvSpPr>
        <p:spPr>
          <a:xfrm>
            <a:off x="6439463" y="1590644"/>
            <a:ext cx="3313291" cy="768034"/>
          </a:xfrm>
          <a:prstGeom prst="accentCallout1">
            <a:avLst>
              <a:gd name="adj1" fmla="val 18750"/>
              <a:gd name="adj2" fmla="val -8333"/>
              <a:gd name="adj3" fmla="val 257928"/>
              <a:gd name="adj4" fmla="val -57526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Look carefully for symptoms: Takes too much time.</a:t>
            </a:r>
          </a:p>
        </p:txBody>
      </p:sp>
      <p:sp>
        <p:nvSpPr>
          <p:cNvPr id="35" name="Callout: Line with Accent Bar 34">
            <a:extLst>
              <a:ext uri="{FF2B5EF4-FFF2-40B4-BE49-F238E27FC236}">
                <a16:creationId xmlns:a16="http://schemas.microsoft.com/office/drawing/2014/main" id="{72C677E0-26F7-63DE-2B42-FBE8B31F7DE1}"/>
              </a:ext>
            </a:extLst>
          </p:cNvPr>
          <p:cNvSpPr/>
          <p:nvPr/>
        </p:nvSpPr>
        <p:spPr>
          <a:xfrm>
            <a:off x="8215984" y="2590211"/>
            <a:ext cx="3655550" cy="1207558"/>
          </a:xfrm>
          <a:prstGeom prst="accentCallout1">
            <a:avLst>
              <a:gd name="adj1" fmla="val 18750"/>
              <a:gd name="adj2" fmla="val -8333"/>
              <a:gd name="adj3" fmla="val 158443"/>
              <a:gd name="adj4" fmla="val -4608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People who lack field experience must seek expert opinion: Takes too much time, a waste of </a:t>
            </a:r>
            <a:r>
              <a:rPr lang="en-GB"/>
              <a:t>labour</a:t>
            </a:r>
            <a:r>
              <a:rPr lang="en-US"/>
              <a:t>.</a:t>
            </a:r>
          </a:p>
        </p:txBody>
      </p:sp>
      <p:sp>
        <p:nvSpPr>
          <p:cNvPr id="3" name="Callout: Line with Accent Bar 2">
            <a:extLst>
              <a:ext uri="{FF2B5EF4-FFF2-40B4-BE49-F238E27FC236}">
                <a16:creationId xmlns:a16="http://schemas.microsoft.com/office/drawing/2014/main" id="{59319B87-985A-2B00-4179-F5A6E799D05D}"/>
              </a:ext>
            </a:extLst>
          </p:cNvPr>
          <p:cNvSpPr/>
          <p:nvPr/>
        </p:nvSpPr>
        <p:spPr>
          <a:xfrm>
            <a:off x="8622013" y="3935825"/>
            <a:ext cx="3016044" cy="1331531"/>
          </a:xfrm>
          <a:prstGeom prst="accentCallout1">
            <a:avLst>
              <a:gd name="adj1" fmla="val 18750"/>
              <a:gd name="adj2" fmla="val -8333"/>
              <a:gd name="adj3" fmla="val 116604"/>
              <a:gd name="adj4" fmla="val -39633"/>
            </a:avLst>
          </a:prstGeom>
          <a:solidFill>
            <a:srgbClr val="993300"/>
          </a:solidFill>
          <a:ln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Anyone who has access to this application can accurately identify RBD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4802A68-C4E4-A1A1-3DB5-1613FE4AE089}"/>
              </a:ext>
            </a:extLst>
          </p:cNvPr>
          <p:cNvGrpSpPr/>
          <p:nvPr/>
        </p:nvGrpSpPr>
        <p:grpSpPr>
          <a:xfrm>
            <a:off x="2891508" y="3779335"/>
            <a:ext cx="1529715" cy="1237599"/>
            <a:chOff x="2731770" y="3483625"/>
            <a:chExt cx="1529715" cy="123759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A817A55D-9FF1-42EE-B14D-1CA52EA816BB}"/>
                </a:ext>
              </a:extLst>
            </p:cNvPr>
            <p:cNvSpPr/>
            <p:nvPr/>
          </p:nvSpPr>
          <p:spPr>
            <a:xfrm>
              <a:off x="2743200" y="4353255"/>
              <a:ext cx="1518285" cy="221202"/>
            </a:xfrm>
            <a:prstGeom prst="rightArrow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B0BFBD7-2824-4E8E-0442-BC8514A1C28D}"/>
                </a:ext>
              </a:extLst>
            </p:cNvPr>
            <p:cNvSpPr/>
            <p:nvPr/>
          </p:nvSpPr>
          <p:spPr>
            <a:xfrm>
              <a:off x="2731770" y="3483625"/>
              <a:ext cx="76200" cy="1237599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Options</a:t>
            </a:r>
          </a:p>
        </p:txBody>
      </p:sp>
      <p:grpSp>
        <p:nvGrpSpPr>
          <p:cNvPr id="17" name="Graphic 14" descr="Man outline">
            <a:extLst>
              <a:ext uri="{FF2B5EF4-FFF2-40B4-BE49-F238E27FC236}">
                <a16:creationId xmlns:a16="http://schemas.microsoft.com/office/drawing/2014/main" id="{6DDFBEAE-AD7E-396D-F495-A2A072FE2C94}"/>
              </a:ext>
            </a:extLst>
          </p:cNvPr>
          <p:cNvGrpSpPr/>
          <p:nvPr/>
        </p:nvGrpSpPr>
        <p:grpSpPr>
          <a:xfrm>
            <a:off x="37966" y="2328082"/>
            <a:ext cx="1040514" cy="2155548"/>
            <a:chOff x="287952" y="2288022"/>
            <a:chExt cx="1040514" cy="21555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CF18A01-2D84-5DAA-8F11-CAE271090EB1}"/>
                </a:ext>
              </a:extLst>
            </p:cNvPr>
            <p:cNvSpPr/>
            <p:nvPr/>
          </p:nvSpPr>
          <p:spPr>
            <a:xfrm>
              <a:off x="534415" y="3030489"/>
              <a:ext cx="547687" cy="1413081"/>
            </a:xfrm>
            <a:custGeom>
              <a:avLst/>
              <a:gdLst>
                <a:gd name="connsiteX0" fmla="*/ 514306 w 547687"/>
                <a:gd name="connsiteY0" fmla="*/ 0 h 1413081"/>
                <a:gd name="connsiteX1" fmla="*/ 514306 w 547687"/>
                <a:gd name="connsiteY1" fmla="*/ 0 h 1413081"/>
                <a:gd name="connsiteX2" fmla="*/ 486922 w 547687"/>
                <a:gd name="connsiteY2" fmla="*/ 23951 h 1413081"/>
                <a:gd name="connsiteX3" fmla="*/ 492919 w 547687"/>
                <a:gd name="connsiteY3" fmla="*/ 1365181 h 1413081"/>
                <a:gd name="connsiteX4" fmla="*/ 301228 w 547687"/>
                <a:gd name="connsiteY4" fmla="*/ 1365181 h 1413081"/>
                <a:gd name="connsiteX5" fmla="*/ 301228 w 547687"/>
                <a:gd name="connsiteY5" fmla="*/ 550862 h 1413081"/>
                <a:gd name="connsiteX6" fmla="*/ 246459 w 547687"/>
                <a:gd name="connsiteY6" fmla="*/ 550862 h 1413081"/>
                <a:gd name="connsiteX7" fmla="*/ 246459 w 547687"/>
                <a:gd name="connsiteY7" fmla="*/ 1365181 h 1413081"/>
                <a:gd name="connsiteX8" fmla="*/ 54769 w 547687"/>
                <a:gd name="connsiteY8" fmla="*/ 1365181 h 1413081"/>
                <a:gd name="connsiteX9" fmla="*/ 54769 w 547687"/>
                <a:gd name="connsiteY9" fmla="*/ 23951 h 1413081"/>
                <a:gd name="connsiteX10" fmla="*/ 27384 w 547687"/>
                <a:gd name="connsiteY10" fmla="*/ 0 h 1413081"/>
                <a:gd name="connsiteX11" fmla="*/ 0 w 547687"/>
                <a:gd name="connsiteY11" fmla="*/ 23951 h 1413081"/>
                <a:gd name="connsiteX12" fmla="*/ 0 w 547687"/>
                <a:gd name="connsiteY12" fmla="*/ 1413082 h 1413081"/>
                <a:gd name="connsiteX13" fmla="*/ 547688 w 547687"/>
                <a:gd name="connsiteY13" fmla="*/ 1413082 h 1413081"/>
                <a:gd name="connsiteX14" fmla="*/ 541581 w 547687"/>
                <a:gd name="connsiteY14" fmla="*/ 23951 h 1413081"/>
                <a:gd name="connsiteX15" fmla="*/ 514306 w 547687"/>
                <a:gd name="connsiteY15" fmla="*/ 0 h 141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47687" h="1413081">
                  <a:moveTo>
                    <a:pt x="514306" y="0"/>
                  </a:moveTo>
                  <a:lnTo>
                    <a:pt x="514306" y="0"/>
                  </a:lnTo>
                  <a:cubicBezTo>
                    <a:pt x="499182" y="0"/>
                    <a:pt x="486922" y="10723"/>
                    <a:pt x="486922" y="23951"/>
                  </a:cubicBezTo>
                  <a:lnTo>
                    <a:pt x="492919" y="1365181"/>
                  </a:lnTo>
                  <a:lnTo>
                    <a:pt x="301228" y="1365181"/>
                  </a:lnTo>
                  <a:lnTo>
                    <a:pt x="301228" y="550862"/>
                  </a:lnTo>
                  <a:lnTo>
                    <a:pt x="246459" y="550862"/>
                  </a:lnTo>
                  <a:lnTo>
                    <a:pt x="246459" y="1365181"/>
                  </a:lnTo>
                  <a:lnTo>
                    <a:pt x="54769" y="1365181"/>
                  </a:lnTo>
                  <a:lnTo>
                    <a:pt x="54769" y="23951"/>
                  </a:lnTo>
                  <a:cubicBezTo>
                    <a:pt x="54769" y="10723"/>
                    <a:pt x="42509" y="0"/>
                    <a:pt x="27384" y="0"/>
                  </a:cubicBezTo>
                  <a:cubicBezTo>
                    <a:pt x="12260" y="0"/>
                    <a:pt x="0" y="10723"/>
                    <a:pt x="0" y="23951"/>
                  </a:cubicBezTo>
                  <a:lnTo>
                    <a:pt x="0" y="1413082"/>
                  </a:lnTo>
                  <a:lnTo>
                    <a:pt x="547688" y="1413082"/>
                  </a:lnTo>
                  <a:lnTo>
                    <a:pt x="541581" y="23951"/>
                  </a:lnTo>
                  <a:cubicBezTo>
                    <a:pt x="541581" y="10761"/>
                    <a:pt x="529387" y="53"/>
                    <a:pt x="514306" y="0"/>
                  </a:cubicBezTo>
                  <a:close/>
                </a:path>
              </a:pathLst>
            </a:custGeom>
            <a:grpFill/>
            <a:ln w="273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C2CD4B6-5D36-347C-F1E2-980CF2DC24CD}"/>
                </a:ext>
              </a:extLst>
            </p:cNvPr>
            <p:cNvSpPr/>
            <p:nvPr/>
          </p:nvSpPr>
          <p:spPr>
            <a:xfrm>
              <a:off x="589184" y="2288022"/>
              <a:ext cx="438150" cy="383208"/>
            </a:xfrm>
            <a:custGeom>
              <a:avLst/>
              <a:gdLst>
                <a:gd name="connsiteX0" fmla="*/ 219075 w 438150"/>
                <a:gd name="connsiteY0" fmla="*/ 383209 h 383208"/>
                <a:gd name="connsiteX1" fmla="*/ 438150 w 438150"/>
                <a:gd name="connsiteY1" fmla="*/ 191604 h 383208"/>
                <a:gd name="connsiteX2" fmla="*/ 219075 w 438150"/>
                <a:gd name="connsiteY2" fmla="*/ 0 h 383208"/>
                <a:gd name="connsiteX3" fmla="*/ 0 w 438150"/>
                <a:gd name="connsiteY3" fmla="*/ 191604 h 383208"/>
                <a:gd name="connsiteX4" fmla="*/ 219075 w 438150"/>
                <a:gd name="connsiteY4" fmla="*/ 383209 h 383208"/>
                <a:gd name="connsiteX5" fmla="*/ 219075 w 438150"/>
                <a:gd name="connsiteY5" fmla="*/ 47901 h 383208"/>
                <a:gd name="connsiteX6" fmla="*/ 383381 w 438150"/>
                <a:gd name="connsiteY6" fmla="*/ 191604 h 383208"/>
                <a:gd name="connsiteX7" fmla="*/ 219075 w 438150"/>
                <a:gd name="connsiteY7" fmla="*/ 335308 h 383208"/>
                <a:gd name="connsiteX8" fmla="*/ 54769 w 438150"/>
                <a:gd name="connsiteY8" fmla="*/ 191604 h 383208"/>
                <a:gd name="connsiteX9" fmla="*/ 219075 w 438150"/>
                <a:gd name="connsiteY9" fmla="*/ 47901 h 38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8150" h="383208">
                  <a:moveTo>
                    <a:pt x="219075" y="383209"/>
                  </a:moveTo>
                  <a:cubicBezTo>
                    <a:pt x="340067" y="383209"/>
                    <a:pt x="438150" y="297425"/>
                    <a:pt x="438150" y="191604"/>
                  </a:cubicBezTo>
                  <a:cubicBezTo>
                    <a:pt x="438150" y="85784"/>
                    <a:pt x="340067" y="0"/>
                    <a:pt x="219075" y="0"/>
                  </a:cubicBezTo>
                  <a:cubicBezTo>
                    <a:pt x="98083" y="0"/>
                    <a:pt x="0" y="85784"/>
                    <a:pt x="0" y="191604"/>
                  </a:cubicBezTo>
                  <a:cubicBezTo>
                    <a:pt x="137" y="297375"/>
                    <a:pt x="98140" y="383089"/>
                    <a:pt x="219075" y="383209"/>
                  </a:cubicBezTo>
                  <a:close/>
                  <a:moveTo>
                    <a:pt x="219075" y="47901"/>
                  </a:moveTo>
                  <a:cubicBezTo>
                    <a:pt x="309819" y="47901"/>
                    <a:pt x="383381" y="112239"/>
                    <a:pt x="383381" y="191604"/>
                  </a:cubicBezTo>
                  <a:cubicBezTo>
                    <a:pt x="383381" y="270969"/>
                    <a:pt x="309819" y="335308"/>
                    <a:pt x="219075" y="335308"/>
                  </a:cubicBezTo>
                  <a:cubicBezTo>
                    <a:pt x="128331" y="335308"/>
                    <a:pt x="54769" y="270969"/>
                    <a:pt x="54769" y="191604"/>
                  </a:cubicBezTo>
                  <a:cubicBezTo>
                    <a:pt x="54859" y="112272"/>
                    <a:pt x="128370" y="47980"/>
                    <a:pt x="219075" y="47901"/>
                  </a:cubicBezTo>
                  <a:close/>
                </a:path>
              </a:pathLst>
            </a:custGeom>
            <a:grpFill/>
            <a:ln w="273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03C8DAA-21D0-286B-57F8-1F676BE64449}"/>
                </a:ext>
              </a:extLst>
            </p:cNvPr>
            <p:cNvSpPr/>
            <p:nvPr/>
          </p:nvSpPr>
          <p:spPr>
            <a:xfrm>
              <a:off x="287952" y="2719129"/>
              <a:ext cx="1040514" cy="886173"/>
            </a:xfrm>
            <a:custGeom>
              <a:avLst/>
              <a:gdLst>
                <a:gd name="connsiteX0" fmla="*/ 1039432 w 1040514"/>
                <a:gd name="connsiteY0" fmla="*/ 760289 h 886173"/>
                <a:gd name="connsiteX1" fmla="*/ 953363 w 1040514"/>
                <a:gd name="connsiteY1" fmla="*/ 226599 h 886173"/>
                <a:gd name="connsiteX2" fmla="*/ 935070 w 1040514"/>
                <a:gd name="connsiteY2" fmla="*/ 175009 h 886173"/>
                <a:gd name="connsiteX3" fmla="*/ 913601 w 1040514"/>
                <a:gd name="connsiteY3" fmla="*/ 147753 h 886173"/>
                <a:gd name="connsiteX4" fmla="*/ 694937 w 1040514"/>
                <a:gd name="connsiteY4" fmla="*/ 25151 h 886173"/>
                <a:gd name="connsiteX5" fmla="*/ 523045 w 1040514"/>
                <a:gd name="connsiteY5" fmla="*/ 3 h 886173"/>
                <a:gd name="connsiteX6" fmla="*/ 517404 w 1040514"/>
                <a:gd name="connsiteY6" fmla="*/ 3 h 886173"/>
                <a:gd name="connsiteX7" fmla="*/ 346005 w 1040514"/>
                <a:gd name="connsiteY7" fmla="*/ 25031 h 886173"/>
                <a:gd name="connsiteX8" fmla="*/ 125972 w 1040514"/>
                <a:gd name="connsiteY8" fmla="*/ 148807 h 886173"/>
                <a:gd name="connsiteX9" fmla="*/ 105570 w 1040514"/>
                <a:gd name="connsiteY9" fmla="*/ 175009 h 886173"/>
                <a:gd name="connsiteX10" fmla="*/ 87277 w 1040514"/>
                <a:gd name="connsiteY10" fmla="*/ 226623 h 886173"/>
                <a:gd name="connsiteX11" fmla="*/ 1044 w 1040514"/>
                <a:gd name="connsiteY11" fmla="*/ 761390 h 886173"/>
                <a:gd name="connsiteX12" fmla="*/ 71230 w 1040514"/>
                <a:gd name="connsiteY12" fmla="*/ 884257 h 886173"/>
                <a:gd name="connsiteX13" fmla="*/ 81938 w 1040514"/>
                <a:gd name="connsiteY13" fmla="*/ 886173 h 886173"/>
                <a:gd name="connsiteX14" fmla="*/ 109325 w 1040514"/>
                <a:gd name="connsiteY14" fmla="*/ 862224 h 886173"/>
                <a:gd name="connsiteX15" fmla="*/ 92672 w 1040514"/>
                <a:gd name="connsiteY15" fmla="*/ 840188 h 886173"/>
                <a:gd name="connsiteX16" fmla="*/ 55429 w 1040514"/>
                <a:gd name="connsiteY16" fmla="*/ 766971 h 886173"/>
                <a:gd name="connsiteX17" fmla="*/ 141471 w 1040514"/>
                <a:gd name="connsiteY17" fmla="*/ 233329 h 886173"/>
                <a:gd name="connsiteX18" fmla="*/ 153575 w 1040514"/>
                <a:gd name="connsiteY18" fmla="*/ 198026 h 886173"/>
                <a:gd name="connsiteX19" fmla="*/ 166966 w 1040514"/>
                <a:gd name="connsiteY19" fmla="*/ 180518 h 886173"/>
                <a:gd name="connsiteX20" fmla="*/ 363805 w 1040514"/>
                <a:gd name="connsiteY20" fmla="*/ 70345 h 886173"/>
                <a:gd name="connsiteX21" fmla="*/ 514638 w 1040514"/>
                <a:gd name="connsiteY21" fmla="*/ 47904 h 886173"/>
                <a:gd name="connsiteX22" fmla="*/ 517376 w 1040514"/>
                <a:gd name="connsiteY22" fmla="*/ 47904 h 886173"/>
                <a:gd name="connsiteX23" fmla="*/ 520307 w 1040514"/>
                <a:gd name="connsiteY23" fmla="*/ 47377 h 886173"/>
                <a:gd name="connsiteX24" fmla="*/ 523264 w 1040514"/>
                <a:gd name="connsiteY24" fmla="*/ 47904 h 886173"/>
                <a:gd name="connsiteX25" fmla="*/ 523428 w 1040514"/>
                <a:gd name="connsiteY25" fmla="*/ 47904 h 886173"/>
                <a:gd name="connsiteX26" fmla="*/ 677219 w 1040514"/>
                <a:gd name="connsiteY26" fmla="*/ 70489 h 886173"/>
                <a:gd name="connsiteX27" fmla="*/ 872607 w 1040514"/>
                <a:gd name="connsiteY27" fmla="*/ 179464 h 886173"/>
                <a:gd name="connsiteX28" fmla="*/ 887038 w 1040514"/>
                <a:gd name="connsiteY28" fmla="*/ 198026 h 886173"/>
                <a:gd name="connsiteX29" fmla="*/ 899142 w 1040514"/>
                <a:gd name="connsiteY29" fmla="*/ 233305 h 886173"/>
                <a:gd name="connsiteX30" fmla="*/ 985047 w 1040514"/>
                <a:gd name="connsiteY30" fmla="*/ 765869 h 886173"/>
                <a:gd name="connsiteX31" fmla="*/ 947941 w 1040514"/>
                <a:gd name="connsiteY31" fmla="*/ 840116 h 886173"/>
                <a:gd name="connsiteX32" fmla="*/ 933200 w 1040514"/>
                <a:gd name="connsiteY32" fmla="*/ 871438 h 886173"/>
                <a:gd name="connsiteX33" fmla="*/ 958676 w 1040514"/>
                <a:gd name="connsiteY33" fmla="*/ 886173 h 886173"/>
                <a:gd name="connsiteX34" fmla="*/ 969383 w 1040514"/>
                <a:gd name="connsiteY34" fmla="*/ 884257 h 886173"/>
                <a:gd name="connsiteX35" fmla="*/ 1039432 w 1040514"/>
                <a:gd name="connsiteY35" fmla="*/ 760289 h 886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040514" h="886173">
                  <a:moveTo>
                    <a:pt x="1039432" y="760289"/>
                  </a:moveTo>
                  <a:lnTo>
                    <a:pt x="953363" y="226599"/>
                  </a:lnTo>
                  <a:cubicBezTo>
                    <a:pt x="950904" y="208574"/>
                    <a:pt x="944704" y="191090"/>
                    <a:pt x="935070" y="175009"/>
                  </a:cubicBezTo>
                  <a:cubicBezTo>
                    <a:pt x="928983" y="165314"/>
                    <a:pt x="921792" y="156182"/>
                    <a:pt x="913601" y="147753"/>
                  </a:cubicBezTo>
                  <a:cubicBezTo>
                    <a:pt x="853435" y="91692"/>
                    <a:pt x="778300" y="49566"/>
                    <a:pt x="694937" y="25151"/>
                  </a:cubicBezTo>
                  <a:cubicBezTo>
                    <a:pt x="639667" y="8359"/>
                    <a:pt x="581552" y="-144"/>
                    <a:pt x="523045" y="3"/>
                  </a:cubicBezTo>
                  <a:cubicBezTo>
                    <a:pt x="521243" y="673"/>
                    <a:pt x="519206" y="673"/>
                    <a:pt x="517404" y="3"/>
                  </a:cubicBezTo>
                  <a:cubicBezTo>
                    <a:pt x="459067" y="-170"/>
                    <a:pt x="401116" y="8294"/>
                    <a:pt x="346005" y="25031"/>
                  </a:cubicBezTo>
                  <a:cubicBezTo>
                    <a:pt x="262034" y="49647"/>
                    <a:pt x="186409" y="92191"/>
                    <a:pt x="125972" y="148807"/>
                  </a:cubicBezTo>
                  <a:cubicBezTo>
                    <a:pt x="118214" y="156941"/>
                    <a:pt x="111381" y="165716"/>
                    <a:pt x="105570" y="175009"/>
                  </a:cubicBezTo>
                  <a:cubicBezTo>
                    <a:pt x="95934" y="191097"/>
                    <a:pt x="89734" y="208588"/>
                    <a:pt x="87277" y="226623"/>
                  </a:cubicBezTo>
                  <a:lnTo>
                    <a:pt x="1044" y="761390"/>
                  </a:lnTo>
                  <a:cubicBezTo>
                    <a:pt x="-7171" y="838296"/>
                    <a:pt x="34672" y="870653"/>
                    <a:pt x="71230" y="884257"/>
                  </a:cubicBezTo>
                  <a:cubicBezTo>
                    <a:pt x="74612" y="885526"/>
                    <a:pt x="78257" y="886177"/>
                    <a:pt x="81938" y="886173"/>
                  </a:cubicBezTo>
                  <a:cubicBezTo>
                    <a:pt x="97062" y="886173"/>
                    <a:pt x="109322" y="875452"/>
                    <a:pt x="109325" y="862224"/>
                  </a:cubicBezTo>
                  <a:cubicBezTo>
                    <a:pt x="109325" y="852623"/>
                    <a:pt x="102772" y="843950"/>
                    <a:pt x="92672" y="840188"/>
                  </a:cubicBezTo>
                  <a:cubicBezTo>
                    <a:pt x="74078" y="833266"/>
                    <a:pt x="49980" y="818033"/>
                    <a:pt x="55429" y="766971"/>
                  </a:cubicBezTo>
                  <a:lnTo>
                    <a:pt x="141471" y="233329"/>
                  </a:lnTo>
                  <a:cubicBezTo>
                    <a:pt x="143046" y="221021"/>
                    <a:pt x="147145" y="209062"/>
                    <a:pt x="153575" y="198026"/>
                  </a:cubicBezTo>
                  <a:cubicBezTo>
                    <a:pt x="157425" y="191846"/>
                    <a:pt x="161905" y="185988"/>
                    <a:pt x="166966" y="180518"/>
                  </a:cubicBezTo>
                  <a:cubicBezTo>
                    <a:pt x="221116" y="130085"/>
                    <a:pt x="288761" y="92224"/>
                    <a:pt x="363805" y="70345"/>
                  </a:cubicBezTo>
                  <a:cubicBezTo>
                    <a:pt x="412273" y="55465"/>
                    <a:pt x="463270" y="47877"/>
                    <a:pt x="514638" y="47904"/>
                  </a:cubicBezTo>
                  <a:cubicBezTo>
                    <a:pt x="515542" y="47904"/>
                    <a:pt x="516445" y="47904"/>
                    <a:pt x="517376" y="47904"/>
                  </a:cubicBezTo>
                  <a:cubicBezTo>
                    <a:pt x="518362" y="47777"/>
                    <a:pt x="519343" y="47600"/>
                    <a:pt x="520307" y="47377"/>
                  </a:cubicBezTo>
                  <a:cubicBezTo>
                    <a:pt x="521281" y="47600"/>
                    <a:pt x="522267" y="47777"/>
                    <a:pt x="523264" y="47904"/>
                  </a:cubicBezTo>
                  <a:lnTo>
                    <a:pt x="523428" y="47904"/>
                  </a:lnTo>
                  <a:cubicBezTo>
                    <a:pt x="575793" y="47683"/>
                    <a:pt x="627809" y="55321"/>
                    <a:pt x="677219" y="70489"/>
                  </a:cubicBezTo>
                  <a:cubicBezTo>
                    <a:pt x="751622" y="92174"/>
                    <a:pt x="818741" y="129611"/>
                    <a:pt x="872607" y="179464"/>
                  </a:cubicBezTo>
                  <a:cubicBezTo>
                    <a:pt x="878086" y="185231"/>
                    <a:pt x="882920" y="191446"/>
                    <a:pt x="887038" y="198026"/>
                  </a:cubicBezTo>
                  <a:cubicBezTo>
                    <a:pt x="893465" y="209052"/>
                    <a:pt x="897565" y="221004"/>
                    <a:pt x="899142" y="233305"/>
                  </a:cubicBezTo>
                  <a:lnTo>
                    <a:pt x="985047" y="765869"/>
                  </a:lnTo>
                  <a:cubicBezTo>
                    <a:pt x="990524" y="818033"/>
                    <a:pt x="966535" y="833266"/>
                    <a:pt x="947941" y="840116"/>
                  </a:cubicBezTo>
                  <a:cubicBezTo>
                    <a:pt x="933980" y="845205"/>
                    <a:pt x="927381" y="859228"/>
                    <a:pt x="933200" y="871438"/>
                  </a:cubicBezTo>
                  <a:cubicBezTo>
                    <a:pt x="937480" y="880420"/>
                    <a:pt x="947549" y="886242"/>
                    <a:pt x="958676" y="886173"/>
                  </a:cubicBezTo>
                  <a:cubicBezTo>
                    <a:pt x="962356" y="886177"/>
                    <a:pt x="966001" y="885526"/>
                    <a:pt x="969383" y="884257"/>
                  </a:cubicBezTo>
                  <a:cubicBezTo>
                    <a:pt x="1005941" y="870653"/>
                    <a:pt x="1047812" y="838272"/>
                    <a:pt x="1039432" y="760289"/>
                  </a:cubicBezTo>
                  <a:close/>
                </a:path>
              </a:pathLst>
            </a:custGeom>
            <a:grpFill/>
            <a:ln w="273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C62D064-F1E0-E122-7B4B-074DC5325525}"/>
              </a:ext>
            </a:extLst>
          </p:cNvPr>
          <p:cNvGrpSpPr/>
          <p:nvPr/>
        </p:nvGrpSpPr>
        <p:grpSpPr>
          <a:xfrm>
            <a:off x="5472783" y="5258441"/>
            <a:ext cx="3060739" cy="734453"/>
            <a:chOff x="5472783" y="5258441"/>
            <a:chExt cx="3060739" cy="734453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1C1F9588-066A-8F4E-D12D-C2A927EABD34}"/>
                </a:ext>
              </a:extLst>
            </p:cNvPr>
            <p:cNvSpPr/>
            <p:nvPr/>
          </p:nvSpPr>
          <p:spPr>
            <a:xfrm>
              <a:off x="5472783" y="5499810"/>
              <a:ext cx="2743200" cy="493084"/>
            </a:xfrm>
            <a:prstGeom prst="roundRect">
              <a:avLst/>
            </a:prstGeom>
            <a:solidFill>
              <a:srgbClr val="00B05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Use AGROX</a:t>
              </a:r>
            </a:p>
          </p:txBody>
        </p:sp>
        <p:pic>
          <p:nvPicPr>
            <p:cNvPr id="6" name="Graphic 5" descr="Badge 3 with solid fill">
              <a:extLst>
                <a:ext uri="{FF2B5EF4-FFF2-40B4-BE49-F238E27FC236}">
                  <a16:creationId xmlns:a16="http://schemas.microsoft.com/office/drawing/2014/main" id="{3D643F1C-5CD7-1BC0-C032-77E386A214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057872" y="5258441"/>
              <a:ext cx="475650" cy="475650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077045A-8738-1BA6-A877-282C23412463}"/>
              </a:ext>
            </a:extLst>
          </p:cNvPr>
          <p:cNvGrpSpPr/>
          <p:nvPr/>
        </p:nvGrpSpPr>
        <p:grpSpPr>
          <a:xfrm>
            <a:off x="3664937" y="3301439"/>
            <a:ext cx="3444405" cy="763955"/>
            <a:chOff x="3664937" y="3301439"/>
            <a:chExt cx="3444405" cy="763955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00401662-E157-AC91-8ABF-458FFF6D8AB3}"/>
                </a:ext>
              </a:extLst>
            </p:cNvPr>
            <p:cNvSpPr/>
            <p:nvPr/>
          </p:nvSpPr>
          <p:spPr>
            <a:xfrm>
              <a:off x="3664937" y="3572310"/>
              <a:ext cx="3168481" cy="493084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Physically examine the tree</a:t>
              </a:r>
            </a:p>
          </p:txBody>
        </p:sp>
        <p:pic>
          <p:nvPicPr>
            <p:cNvPr id="13" name="Graphic 12" descr="Badge 1 with solid fill">
              <a:extLst>
                <a:ext uri="{FF2B5EF4-FFF2-40B4-BE49-F238E27FC236}">
                  <a16:creationId xmlns:a16="http://schemas.microsoft.com/office/drawing/2014/main" id="{0E6FF946-10E1-FB1E-7C3F-6DD545B6D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633692" y="3301439"/>
              <a:ext cx="475650" cy="475650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D173798-119A-196F-1CF9-994B282EF639}"/>
              </a:ext>
            </a:extLst>
          </p:cNvPr>
          <p:cNvGrpSpPr/>
          <p:nvPr/>
        </p:nvGrpSpPr>
        <p:grpSpPr>
          <a:xfrm>
            <a:off x="4458893" y="4245805"/>
            <a:ext cx="3307965" cy="762702"/>
            <a:chOff x="4458893" y="4245805"/>
            <a:chExt cx="3307965" cy="762702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30EC94C8-CCC6-50ED-F377-FAC67182EEB0}"/>
                </a:ext>
              </a:extLst>
            </p:cNvPr>
            <p:cNvSpPr/>
            <p:nvPr/>
          </p:nvSpPr>
          <p:spPr>
            <a:xfrm>
              <a:off x="4458893" y="4515423"/>
              <a:ext cx="3016045" cy="493084"/>
            </a:xfrm>
            <a:prstGeom prst="roundRect">
              <a:avLst/>
            </a:prstGeom>
            <a:solidFill>
              <a:srgbClr val="00B05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Consult an expert</a:t>
              </a:r>
            </a:p>
          </p:txBody>
        </p:sp>
        <p:pic>
          <p:nvPicPr>
            <p:cNvPr id="16" name="Graphic 15" descr="Badge with solid fill">
              <a:extLst>
                <a:ext uri="{FF2B5EF4-FFF2-40B4-BE49-F238E27FC236}">
                  <a16:creationId xmlns:a16="http://schemas.microsoft.com/office/drawing/2014/main" id="{948DC6B6-5AD3-BF3E-91D4-986E1499273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291208" y="4245805"/>
              <a:ext cx="475650" cy="475650"/>
            </a:xfrm>
            <a:prstGeom prst="rect">
              <a:avLst/>
            </a:prstGeom>
          </p:spPr>
        </p:pic>
      </p:grpSp>
      <p:sp>
        <p:nvSpPr>
          <p:cNvPr id="2" name="Google Shape;121;p3">
            <a:extLst>
              <a:ext uri="{FF2B5EF4-FFF2-40B4-BE49-F238E27FC236}">
                <a16:creationId xmlns:a16="http://schemas.microsoft.com/office/drawing/2014/main" id="{803867F7-18A8-E72F-2B3C-A3944CEE41B1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IT20252304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|   EDIRISINGHE B.M</a:t>
            </a: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|   TMP-23-156</a:t>
            </a:r>
            <a:endParaRPr sz="1800" b="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89037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7" grpId="0" animBg="1"/>
      <p:bldP spid="32" grpId="0" animBg="1"/>
      <p:bldP spid="35" grpId="0" animBg="1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AF75DFF-26B1-BE12-5D79-E80340124F1D}"/>
              </a:ext>
            </a:extLst>
          </p:cNvPr>
          <p:cNvSpPr/>
          <p:nvPr/>
        </p:nvSpPr>
        <p:spPr>
          <a:xfrm>
            <a:off x="668517" y="-758551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3FB67D17-BE7F-F1D0-E73D-AD2721E622EF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r>
              <a:rPr lang="en-US" sz="4000" b="1">
                <a:solidFill>
                  <a:schemeClr val="bg1"/>
                </a:solidFill>
                <a:latin typeface="+mn-lt"/>
              </a:rPr>
              <a:t>Research Gaps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D8DC69-893B-3120-217C-BAE490393C6F}"/>
              </a:ext>
            </a:extLst>
          </p:cNvPr>
          <p:cNvSpPr txBox="1"/>
          <p:nvPr/>
        </p:nvSpPr>
        <p:spPr>
          <a:xfrm>
            <a:off x="342900" y="1006642"/>
            <a:ext cx="11506200" cy="50999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/>
              <a:t>Existing related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highlight>
                  <a:srgbClr val="00FF00"/>
                </a:highlight>
              </a:rPr>
              <a:t>Research on RBD.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000"/>
              <a:t>[1] 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D. L. C. Kumari Fonseka, H. N. </a:t>
            </a:r>
            <a:r>
              <a:rPr lang="en-US" sz="100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Aluthgamage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W. W. U. I. </a:t>
            </a:r>
            <a:r>
              <a:rPr lang="en-US" sz="100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Wickramaarachchi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“Present situation of cinnamon industry in southern Sri Lanka,” </a:t>
            </a:r>
            <a:r>
              <a:rPr lang="en-US" sz="1000" i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Current Research in Biosciences and Plant Biology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5, no. 8, pp. 63–70, 2018.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[2] 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“Cinnamon,” </a:t>
            </a:r>
            <a:r>
              <a:rPr lang="en-US" sz="1000" i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Cinnamon | Diseases and Pests, Description, Uses, Propagation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[Online]. Available: https://plantvillage.psu.edu/topics/cinnamon/infos. [Accessed: 05-Apr-2023].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[3] 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“Rough bark disease on cinnamon (</a:t>
            </a:r>
            <a:r>
              <a:rPr lang="en-US" sz="100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cinnamomum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zeylanicum): Disease ...” [Online]. Available: https://www.researchgate.net/publication/315380426_ROUGH_BARK_DISEASE_ON_CINNAMON_Cinnamomum_zeylanicum_DISEASE_SYMPTOMS_DEVELOPMENT_AND_THE_CAUSAL_AGENT_WITH_SPECIAL_REFERENCE_TO_ITS_MORPHOLOGY_HISTOPATHOLOGY_AND_NUTRITIONAL_STATUTES_OF_AFFECTED_PLAN. [Accessed: 05-Apr-2023].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>
                <a:highlight>
                  <a:srgbClr val="00FF00"/>
                </a:highlight>
              </a:rPr>
              <a:t>Detecting diseases through image processing (Olive).</a:t>
            </a:r>
            <a:r>
              <a:rPr lang="en-US" sz="1400">
                <a:solidFill>
                  <a:schemeClr val="dk1"/>
                </a:solidFill>
                <a:highlight>
                  <a:srgbClr val="00FF00"/>
                </a:highlight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[4]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Author links open overlay </a:t>
            </a:r>
            <a:r>
              <a:rPr lang="en-US" sz="100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panelAditya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Sinha a, a, b, and </a:t>
            </a:r>
            <a:r>
              <a:rPr lang="en-US" sz="100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AbstractThe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olive tree is a highly beneficial fruit tree with the earliest known history of its plantation going back to 6000 years. The production of olive oil is facing a significant threat nowadays due to climate change and the spread of diseases. In t, “Olive spot disease detection and classification using analysis of leaf image textures,” </a:t>
            </a:r>
            <a:r>
              <a:rPr lang="en-US" sz="1000" i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Procedia Computer Science</a:t>
            </a:r>
            <a:r>
              <a:rPr lang="en-US" sz="10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16-Apr-2020. [Online]. Available: https://www.sciencedirect.com/science/article/pii/S1877050920307511. [Accessed: 05-Apr-2023]. </a:t>
            </a:r>
            <a:endParaRPr lang="en-US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>
                <a:highlight>
                  <a:srgbClr val="00FF00"/>
                </a:highlight>
              </a:rPr>
              <a:t>Identifying RBD and its symptoms.</a:t>
            </a:r>
            <a:r>
              <a:rPr lang="en-US" sz="1400">
                <a:solidFill>
                  <a:schemeClr val="dk1"/>
                </a:solidFill>
                <a:highlight>
                  <a:srgbClr val="00FF00"/>
                </a:highlight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 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90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[5] </a:t>
            </a:r>
            <a:r>
              <a:rPr lang="en-US" sz="900" b="0" i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Azad, R., Kumara, K.W., Senanayake, G., Ranawaka, R., </a:t>
            </a:r>
            <a:r>
              <a:rPr lang="en-US" sz="900" b="0" i="0" err="1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Pushpakumara</a:t>
            </a:r>
            <a:r>
              <a:rPr lang="en-US" sz="900" b="0" i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, D. and </a:t>
            </a:r>
            <a:r>
              <a:rPr lang="en-US" sz="900" b="0" i="0" err="1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Geekiyanage</a:t>
            </a:r>
            <a:r>
              <a:rPr lang="en-US" sz="900" b="0" i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, S., 2019. Intensity of leaf spot and rough bark diseases in cinnamon accessions collected from major cinnamon growing areas of Sri Lanka. </a:t>
            </a:r>
            <a:r>
              <a:rPr lang="en-US" sz="900" b="0" i="1" u="none" strike="noStrike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Journal of the National Science Foundation of Sri Lanka</a:t>
            </a:r>
            <a:r>
              <a:rPr lang="en-US" sz="900" b="0" i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, 47(3), pp.297–305. DOI: </a:t>
            </a:r>
            <a:r>
              <a:rPr lang="en-US" sz="900" b="0" i="0" u="sng" strike="noStrike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http://doi.org/10.4038/jnsfsr.v47i3.9403</a:t>
            </a:r>
            <a:endParaRPr lang="en-US"/>
          </a:p>
          <a:p>
            <a:pPr>
              <a:lnSpc>
                <a:spcPct val="150000"/>
              </a:lnSpc>
            </a:pPr>
            <a:r>
              <a:rPr lang="en-US" sz="1400" b="1"/>
              <a:t>Research Gap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/>
              <a:t>Lack of research on </a:t>
            </a:r>
            <a:r>
              <a:rPr lang="en-US" sz="1400" b="1"/>
              <a:t>technical approaches</a:t>
            </a:r>
            <a:r>
              <a:rPr lang="en-US" sz="1400"/>
              <a:t> and solutions for Cinnamon RBD.</a:t>
            </a:r>
          </a:p>
          <a:p>
            <a:pPr>
              <a:lnSpc>
                <a:spcPct val="150000"/>
              </a:lnSpc>
            </a:pPr>
            <a:r>
              <a:rPr lang="en-US" sz="1400" b="1"/>
              <a:t>Our Research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>
                <a:highlight>
                  <a:srgbClr val="FF9900"/>
                </a:highlight>
              </a:rPr>
              <a:t>Implements a mobile application</a:t>
            </a:r>
            <a:r>
              <a:rPr lang="en-US" sz="1400"/>
              <a:t> that can detect RBD using computer vision.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>
                <a:highlight>
                  <a:srgbClr val="FF9900"/>
                </a:highlight>
              </a:rPr>
              <a:t>Provide solutions</a:t>
            </a:r>
            <a:r>
              <a:rPr lang="en-US" sz="1400"/>
              <a:t> for the RBD through the system.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/>
              <a:t>Optimized system to respond accurately to </a:t>
            </a:r>
            <a:r>
              <a:rPr lang="en-US" sz="1400">
                <a:highlight>
                  <a:srgbClr val="FF9900"/>
                </a:highlight>
              </a:rPr>
              <a:t>lower-quality images</a:t>
            </a:r>
            <a:r>
              <a:rPr lang="en-US" sz="1400"/>
              <a:t>.</a:t>
            </a:r>
          </a:p>
        </p:txBody>
      </p:sp>
      <p:sp>
        <p:nvSpPr>
          <p:cNvPr id="5" name="Google Shape;121;p3">
            <a:extLst>
              <a:ext uri="{FF2B5EF4-FFF2-40B4-BE49-F238E27FC236}">
                <a16:creationId xmlns:a16="http://schemas.microsoft.com/office/drawing/2014/main" id="{4CA73B98-3918-3DF6-DE9B-B1A376A4F469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IT20252304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|   EDIRISINGHE B.M</a:t>
            </a: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|   TMP-23-156</a:t>
            </a:r>
            <a:endParaRPr sz="1800" b="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28890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Solution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223C4E-C270-BD60-89AD-C98579C186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8380" y="763229"/>
            <a:ext cx="4675239" cy="4675239"/>
          </a:xfrm>
          <a:prstGeom prst="rect">
            <a:avLst/>
          </a:prstGeom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D33CE97-E26F-B278-8899-A8631D9D9E4D}"/>
              </a:ext>
            </a:extLst>
          </p:cNvPr>
          <p:cNvSpPr txBox="1"/>
          <p:nvPr/>
        </p:nvSpPr>
        <p:spPr>
          <a:xfrm>
            <a:off x="668517" y="2577628"/>
            <a:ext cx="2939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/>
              <a:t>Accurate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EE5B9F-7BB0-9B8D-30DD-E0679C1758A6}"/>
              </a:ext>
            </a:extLst>
          </p:cNvPr>
          <p:cNvSpPr txBox="1"/>
          <p:nvPr/>
        </p:nvSpPr>
        <p:spPr>
          <a:xfrm>
            <a:off x="1158374" y="4382229"/>
            <a:ext cx="2939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/>
              <a:t>Easy to use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FB20CE-DD36-0EC4-8AB7-1D8A20333E34}"/>
              </a:ext>
            </a:extLst>
          </p:cNvPr>
          <p:cNvSpPr txBox="1"/>
          <p:nvPr/>
        </p:nvSpPr>
        <p:spPr>
          <a:xfrm>
            <a:off x="4626076" y="5678477"/>
            <a:ext cx="2939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/>
              <a:t>Informative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7D6467-3F50-0A58-14C1-5E9213BA8F9F}"/>
              </a:ext>
            </a:extLst>
          </p:cNvPr>
          <p:cNvSpPr txBox="1"/>
          <p:nvPr/>
        </p:nvSpPr>
        <p:spPr>
          <a:xfrm>
            <a:off x="9163508" y="2577628"/>
            <a:ext cx="3416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/>
              <a:t>Efficient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42C79B-3318-6D4A-BE6E-6B769C22DCCC}"/>
              </a:ext>
            </a:extLst>
          </p:cNvPr>
          <p:cNvSpPr txBox="1"/>
          <p:nvPr/>
        </p:nvSpPr>
        <p:spPr>
          <a:xfrm>
            <a:off x="8523219" y="4382229"/>
            <a:ext cx="38647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/>
              <a:t>Simple and Minimal</a:t>
            </a:r>
          </a:p>
        </p:txBody>
      </p:sp>
      <p:sp>
        <p:nvSpPr>
          <p:cNvPr id="2" name="Google Shape;121;p3">
            <a:extLst>
              <a:ext uri="{FF2B5EF4-FFF2-40B4-BE49-F238E27FC236}">
                <a16:creationId xmlns:a16="http://schemas.microsoft.com/office/drawing/2014/main" id="{B2905DF0-DE7C-EED9-9F33-C991BC6162A9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IT20252304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|   EDIRISINGHE B.M</a:t>
            </a: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|   TMP-23-156</a:t>
            </a:r>
            <a:endParaRPr sz="1800" b="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74892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7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1">
            <a:extLst>
              <a:ext uri="{FF2B5EF4-FFF2-40B4-BE49-F238E27FC236}">
                <a16:creationId xmlns:a16="http://schemas.microsoft.com/office/drawing/2014/main" id="{0708748E-A056-569E-EE0D-126D783089B4}"/>
              </a:ext>
            </a:extLst>
          </p:cNvPr>
          <p:cNvSpPr/>
          <p:nvPr/>
        </p:nvSpPr>
        <p:spPr>
          <a:xfrm>
            <a:off x="723900" y="-749944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7" name="Google Shape;127;p4"/>
          <p:cNvSpPr txBox="1">
            <a:spLocks noGrp="1"/>
          </p:cNvSpPr>
          <p:nvPr>
            <p:ph type="title"/>
          </p:nvPr>
        </p:nvSpPr>
        <p:spPr>
          <a:xfrm>
            <a:off x="304800" y="1682"/>
            <a:ext cx="11684000" cy="868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b="1">
                <a:solidFill>
                  <a:schemeClr val="bg1"/>
                </a:solidFill>
              </a:rPr>
              <a:t>OBJECTIVES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40" name="Google Shape;140;p4"/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IT20252304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|   EDIRISINGHE B.M</a:t>
            </a: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|   TMP-23-156</a:t>
            </a:r>
            <a:endParaRPr sz="1800" b="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AB6B3DB-156E-B8FD-0A80-613B1E6B5C51}"/>
              </a:ext>
            </a:extLst>
          </p:cNvPr>
          <p:cNvGrpSpPr/>
          <p:nvPr/>
        </p:nvGrpSpPr>
        <p:grpSpPr>
          <a:xfrm>
            <a:off x="571500" y="1096962"/>
            <a:ext cx="11049000" cy="5219700"/>
            <a:chOff x="571500" y="1096962"/>
            <a:chExt cx="11049000" cy="5219700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50966A06-C644-2251-1F88-CF17AB891A42}"/>
                </a:ext>
              </a:extLst>
            </p:cNvPr>
            <p:cNvSpPr/>
            <p:nvPr/>
          </p:nvSpPr>
          <p:spPr>
            <a:xfrm>
              <a:off x="571500" y="1096962"/>
              <a:ext cx="11049000" cy="5219700"/>
            </a:xfrm>
            <a:prstGeom prst="roundRect">
              <a:avLst>
                <a:gd name="adj" fmla="val 2090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D3811AC-823E-ED8F-EF40-DA94A294A61F}"/>
                </a:ext>
              </a:extLst>
            </p:cNvPr>
            <p:cNvGrpSpPr/>
            <p:nvPr/>
          </p:nvGrpSpPr>
          <p:grpSpPr>
            <a:xfrm>
              <a:off x="914399" y="1534886"/>
              <a:ext cx="10363198" cy="4226152"/>
              <a:chOff x="990600" y="2209800"/>
              <a:chExt cx="10134599" cy="3200400"/>
            </a:xfrm>
          </p:grpSpPr>
          <p:sp>
            <p:nvSpPr>
              <p:cNvPr id="134" name="Google Shape;134;p4"/>
              <p:cNvSpPr/>
              <p:nvPr/>
            </p:nvSpPr>
            <p:spPr>
              <a:xfrm>
                <a:off x="5163503" y="2955755"/>
                <a:ext cx="1459413" cy="397045"/>
              </a:xfrm>
              <a:prstGeom prst="chevron">
                <a:avLst>
                  <a:gd name="adj" fmla="val 50000"/>
                </a:avLst>
              </a:prstGeom>
              <a:solidFill>
                <a:srgbClr val="54A838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lt1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Image resizing</a:t>
                </a:r>
                <a:endParaRPr lang="en-US" b="1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  <p:sp>
            <p:nvSpPr>
              <p:cNvPr id="5" name="Google Shape;134;p4">
                <a:extLst>
                  <a:ext uri="{FF2B5EF4-FFF2-40B4-BE49-F238E27FC236}">
                    <a16:creationId xmlns:a16="http://schemas.microsoft.com/office/drawing/2014/main" id="{37E477BC-5B83-EA78-26DD-5FBBAE9E4E42}"/>
                  </a:ext>
                </a:extLst>
              </p:cNvPr>
              <p:cNvSpPr/>
              <p:nvPr/>
            </p:nvSpPr>
            <p:spPr>
              <a:xfrm>
                <a:off x="2421551" y="2955755"/>
                <a:ext cx="1458165" cy="397045"/>
              </a:xfrm>
              <a:prstGeom prst="chevron">
                <a:avLst>
                  <a:gd name="adj" fmla="val 50000"/>
                </a:avLst>
              </a:prstGeom>
              <a:solidFill>
                <a:srgbClr val="FFC000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Cambria"/>
                    <a:ea typeface="Cambria"/>
                    <a:cs typeface="Cambria"/>
                    <a:sym typeface="Cambria"/>
                  </a:rPr>
                  <a:t>Preprocess Images</a:t>
                </a:r>
                <a:endParaRPr lang="en-US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  <p:sp>
            <p:nvSpPr>
              <p:cNvPr id="6" name="Google Shape;134;p4">
                <a:extLst>
                  <a:ext uri="{FF2B5EF4-FFF2-40B4-BE49-F238E27FC236}">
                    <a16:creationId xmlns:a16="http://schemas.microsoft.com/office/drawing/2014/main" id="{4F80BB0A-67C9-D03B-4A9C-2D21E148BAD5}"/>
                  </a:ext>
                </a:extLst>
              </p:cNvPr>
              <p:cNvSpPr/>
              <p:nvPr/>
            </p:nvSpPr>
            <p:spPr>
              <a:xfrm>
                <a:off x="3849371" y="3641555"/>
                <a:ext cx="2208529" cy="397045"/>
              </a:xfrm>
              <a:prstGeom prst="chevron">
                <a:avLst>
                  <a:gd name="adj" fmla="val 50000"/>
                </a:avLst>
              </a:prstGeom>
              <a:solidFill>
                <a:srgbClr val="FFC000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Cambria"/>
                    <a:ea typeface="Cambria"/>
                    <a:cs typeface="Cambria"/>
                    <a:sym typeface="Cambria"/>
                  </a:rPr>
                  <a:t>Training machine learning model</a:t>
                </a:r>
                <a:endParaRPr lang="en-US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  <p:sp>
            <p:nvSpPr>
              <p:cNvPr id="7" name="Google Shape;134;p4">
                <a:extLst>
                  <a:ext uri="{FF2B5EF4-FFF2-40B4-BE49-F238E27FC236}">
                    <a16:creationId xmlns:a16="http://schemas.microsoft.com/office/drawing/2014/main" id="{37222A4F-0610-C71A-D7D1-6E81E7CBC7A1}"/>
                  </a:ext>
                </a:extLst>
              </p:cNvPr>
              <p:cNvSpPr/>
              <p:nvPr/>
            </p:nvSpPr>
            <p:spPr>
              <a:xfrm>
                <a:off x="5752579" y="4327355"/>
                <a:ext cx="2838971" cy="397045"/>
              </a:xfrm>
              <a:prstGeom prst="chevron">
                <a:avLst>
                  <a:gd name="adj" fmla="val 50000"/>
                </a:avLst>
              </a:prstGeom>
              <a:solidFill>
                <a:srgbClr val="FFC000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Cambria"/>
                    <a:ea typeface="Cambria"/>
                    <a:cs typeface="Cambria"/>
                    <a:sym typeface="Cambria"/>
                  </a:rPr>
                  <a:t>Integrate the model into the mobile application</a:t>
                </a:r>
                <a:endParaRPr lang="en-US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  <p:sp>
            <p:nvSpPr>
              <p:cNvPr id="8" name="Google Shape;134;p4">
                <a:extLst>
                  <a:ext uri="{FF2B5EF4-FFF2-40B4-BE49-F238E27FC236}">
                    <a16:creationId xmlns:a16="http://schemas.microsoft.com/office/drawing/2014/main" id="{DA11B315-C33F-F8BD-3536-9E244E9EAA23}"/>
                  </a:ext>
                </a:extLst>
              </p:cNvPr>
              <p:cNvSpPr/>
              <p:nvPr/>
            </p:nvSpPr>
            <p:spPr>
              <a:xfrm>
                <a:off x="8067071" y="5013155"/>
                <a:ext cx="3058127" cy="397045"/>
              </a:xfrm>
              <a:prstGeom prst="chevron">
                <a:avLst>
                  <a:gd name="adj" fmla="val 50000"/>
                </a:avLst>
              </a:prstGeom>
              <a:solidFill>
                <a:srgbClr val="FFC000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Cambria"/>
                    <a:ea typeface="Cambria"/>
                    <a:cs typeface="Cambria"/>
                    <a:sym typeface="Cambria"/>
                  </a:rPr>
                  <a:t>Test and improve the application</a:t>
                </a:r>
                <a:endParaRPr lang="en-US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  <p:sp>
            <p:nvSpPr>
              <p:cNvPr id="10" name="Google Shape;134;p4">
                <a:extLst>
                  <a:ext uri="{FF2B5EF4-FFF2-40B4-BE49-F238E27FC236}">
                    <a16:creationId xmlns:a16="http://schemas.microsoft.com/office/drawing/2014/main" id="{30E46C18-8267-C327-EB32-19DA8439E4DF}"/>
                  </a:ext>
                </a:extLst>
              </p:cNvPr>
              <p:cNvSpPr/>
              <p:nvPr/>
            </p:nvSpPr>
            <p:spPr>
              <a:xfrm>
                <a:off x="990600" y="2209800"/>
                <a:ext cx="1458165" cy="397045"/>
              </a:xfrm>
              <a:prstGeom prst="chevron">
                <a:avLst>
                  <a:gd name="adj" fmla="val 50000"/>
                </a:avLst>
              </a:prstGeom>
              <a:solidFill>
                <a:srgbClr val="FFC000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Cambria"/>
                    <a:ea typeface="Cambria"/>
                    <a:cs typeface="Cambria"/>
                    <a:sym typeface="Cambria"/>
                  </a:rPr>
                  <a:t>Collect image data</a:t>
                </a:r>
                <a:endParaRPr lang="en-US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  <p:sp>
            <p:nvSpPr>
              <p:cNvPr id="11" name="Google Shape;134;p4">
                <a:extLst>
                  <a:ext uri="{FF2B5EF4-FFF2-40B4-BE49-F238E27FC236}">
                    <a16:creationId xmlns:a16="http://schemas.microsoft.com/office/drawing/2014/main" id="{CFC0F642-B26E-285C-C100-7B998D6FB770}"/>
                  </a:ext>
                </a:extLst>
              </p:cNvPr>
              <p:cNvSpPr/>
              <p:nvPr/>
            </p:nvSpPr>
            <p:spPr>
              <a:xfrm>
                <a:off x="3791903" y="2955755"/>
                <a:ext cx="1459413" cy="397045"/>
              </a:xfrm>
              <a:prstGeom prst="chevron">
                <a:avLst>
                  <a:gd name="adj" fmla="val 50000"/>
                </a:avLst>
              </a:prstGeom>
              <a:solidFill>
                <a:srgbClr val="54A838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lt1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Capture</a:t>
                </a:r>
                <a:endParaRPr b="1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  <p:sp>
            <p:nvSpPr>
              <p:cNvPr id="12" name="Google Shape;134;p4">
                <a:extLst>
                  <a:ext uri="{FF2B5EF4-FFF2-40B4-BE49-F238E27FC236}">
                    <a16:creationId xmlns:a16="http://schemas.microsoft.com/office/drawing/2014/main" id="{CAC984DE-235E-E659-5A07-F5BFC3945A64}"/>
                  </a:ext>
                </a:extLst>
              </p:cNvPr>
              <p:cNvSpPr/>
              <p:nvPr/>
            </p:nvSpPr>
            <p:spPr>
              <a:xfrm>
                <a:off x="6535103" y="2955755"/>
                <a:ext cx="1694497" cy="397045"/>
              </a:xfrm>
              <a:prstGeom prst="chevron">
                <a:avLst>
                  <a:gd name="adj" fmla="val 50000"/>
                </a:avLst>
              </a:prstGeom>
              <a:solidFill>
                <a:srgbClr val="54A838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lt1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Image normalization</a:t>
                </a:r>
                <a:endParaRPr b="1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  <p:sp>
            <p:nvSpPr>
              <p:cNvPr id="16" name="Google Shape;134;p4">
                <a:extLst>
                  <a:ext uri="{FF2B5EF4-FFF2-40B4-BE49-F238E27FC236}">
                    <a16:creationId xmlns:a16="http://schemas.microsoft.com/office/drawing/2014/main" id="{59980043-E472-7274-1C58-6FA711C45462}"/>
                  </a:ext>
                </a:extLst>
              </p:cNvPr>
              <p:cNvSpPr/>
              <p:nvPr/>
            </p:nvSpPr>
            <p:spPr>
              <a:xfrm>
                <a:off x="2350587" y="2209800"/>
                <a:ext cx="2121121" cy="397045"/>
              </a:xfrm>
              <a:prstGeom prst="chevron">
                <a:avLst>
                  <a:gd name="adj" fmla="val 50000"/>
                </a:avLst>
              </a:prstGeom>
              <a:solidFill>
                <a:srgbClr val="54A838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lt1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Find datasets</a:t>
                </a:r>
                <a:endParaRPr b="1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  <p:sp>
            <p:nvSpPr>
              <p:cNvPr id="17" name="Google Shape;134;p4">
                <a:extLst>
                  <a:ext uri="{FF2B5EF4-FFF2-40B4-BE49-F238E27FC236}">
                    <a16:creationId xmlns:a16="http://schemas.microsoft.com/office/drawing/2014/main" id="{03C0216C-BCC4-8A8C-9A44-EC22952A6AC1}"/>
                  </a:ext>
                </a:extLst>
              </p:cNvPr>
              <p:cNvSpPr/>
              <p:nvPr/>
            </p:nvSpPr>
            <p:spPr>
              <a:xfrm>
                <a:off x="4369088" y="2209800"/>
                <a:ext cx="1699457" cy="397045"/>
              </a:xfrm>
              <a:prstGeom prst="chevron">
                <a:avLst>
                  <a:gd name="adj" fmla="val 50000"/>
                </a:avLst>
              </a:prstGeom>
              <a:solidFill>
                <a:srgbClr val="54A838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lt1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Label images</a:t>
                </a:r>
                <a:endParaRPr b="1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  <p:sp>
            <p:nvSpPr>
              <p:cNvPr id="18" name="Google Shape;134;p4">
                <a:extLst>
                  <a:ext uri="{FF2B5EF4-FFF2-40B4-BE49-F238E27FC236}">
                    <a16:creationId xmlns:a16="http://schemas.microsoft.com/office/drawing/2014/main" id="{F86DDC0C-EBC4-ACB5-5C45-A5E1769DFAB1}"/>
                  </a:ext>
                </a:extLst>
              </p:cNvPr>
              <p:cNvSpPr/>
              <p:nvPr/>
            </p:nvSpPr>
            <p:spPr>
              <a:xfrm>
                <a:off x="5972735" y="3641555"/>
                <a:ext cx="5152464" cy="397045"/>
              </a:xfrm>
              <a:prstGeom prst="chevron">
                <a:avLst>
                  <a:gd name="adj" fmla="val 50000"/>
                </a:avLst>
              </a:prstGeom>
              <a:solidFill>
                <a:srgbClr val="54A838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lt1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Pre-existing model (CNN) / Train model using TensorFlow or PyTorch</a:t>
                </a:r>
                <a:endParaRPr b="1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  <p:sp>
            <p:nvSpPr>
              <p:cNvPr id="20" name="Google Shape;134;p4">
                <a:extLst>
                  <a:ext uri="{FF2B5EF4-FFF2-40B4-BE49-F238E27FC236}">
                    <a16:creationId xmlns:a16="http://schemas.microsoft.com/office/drawing/2014/main" id="{4549EBC2-31A5-A307-70BD-A4418D717E74}"/>
                  </a:ext>
                </a:extLst>
              </p:cNvPr>
              <p:cNvSpPr/>
              <p:nvPr/>
            </p:nvSpPr>
            <p:spPr>
              <a:xfrm>
                <a:off x="8506385" y="4327355"/>
                <a:ext cx="2618813" cy="397045"/>
              </a:xfrm>
              <a:prstGeom prst="chevron">
                <a:avLst>
                  <a:gd name="adj" fmla="val 50000"/>
                </a:avLst>
              </a:prstGeom>
              <a:solidFill>
                <a:srgbClr val="54A838"/>
              </a:solidFill>
              <a:ln w="25400" cap="flat" cmpd="sng">
                <a:solidFill>
                  <a:srgbClr val="54A8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sz="1200" b="1">
                    <a:solidFill>
                      <a:schemeClr val="lt1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Include a camera feature in the application</a:t>
                </a:r>
                <a:endParaRPr sz="1200" b="1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361808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005FBA83-E0BD-4888-D873-09ABB7DB1D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16EE124-9B0C-3870-24D9-8728161E427F}"/>
              </a:ext>
            </a:extLst>
          </p:cNvPr>
          <p:cNvGrpSpPr/>
          <p:nvPr/>
        </p:nvGrpSpPr>
        <p:grpSpPr>
          <a:xfrm>
            <a:off x="8487025" y="3682414"/>
            <a:ext cx="2115247" cy="2789875"/>
            <a:chOff x="3613652" y="3229925"/>
            <a:chExt cx="2115247" cy="2789875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1499B32-488C-C82B-D03F-4987AAD282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33" t="4477" r="433" b="16524"/>
            <a:stretch/>
          </p:blipFill>
          <p:spPr>
            <a:xfrm>
              <a:off x="3613652" y="3229925"/>
              <a:ext cx="2029398" cy="2029398"/>
            </a:xfrm>
            <a:prstGeom prst="flowChartConnector">
              <a:avLst/>
            </a:prstGeom>
          </p:spPr>
        </p:pic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8008FF2-87AF-2B86-DE95-8E075B850A11}"/>
                </a:ext>
              </a:extLst>
            </p:cNvPr>
            <p:cNvSpPr txBox="1">
              <a:spLocks/>
            </p:cNvSpPr>
            <p:nvPr/>
          </p:nvSpPr>
          <p:spPr>
            <a:xfrm>
              <a:off x="3630860" y="5351452"/>
              <a:ext cx="2098039" cy="66834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Ø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>
                  <a:latin typeface="Times New Roman" panose="02020603050405020304" pitchFamily="18" charset="0"/>
                  <a:cs typeface="Times New Roman" panose="02020603050405020304" pitchFamily="18" charset="0"/>
                </a:rPr>
                <a:t>Edirisinghe B.M.</a:t>
              </a:r>
            </a:p>
            <a:p>
              <a:pPr marL="0" indent="0" algn="ctr">
                <a:buNone/>
              </a:pPr>
              <a:r>
                <a:rPr lang="en-US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IT20252304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6031A27-BE5A-124C-B66A-80269BBEC3AB}"/>
              </a:ext>
            </a:extLst>
          </p:cNvPr>
          <p:cNvGrpSpPr/>
          <p:nvPr/>
        </p:nvGrpSpPr>
        <p:grpSpPr>
          <a:xfrm>
            <a:off x="1462063" y="3682414"/>
            <a:ext cx="2353369" cy="2800803"/>
            <a:chOff x="9393628" y="3218997"/>
            <a:chExt cx="2353369" cy="2800803"/>
          </a:xfrm>
        </p:grpSpPr>
        <p:sp>
          <p:nvSpPr>
            <p:cNvPr id="16" name="Text Placeholder 8">
              <a:extLst>
                <a:ext uri="{FF2B5EF4-FFF2-40B4-BE49-F238E27FC236}">
                  <a16:creationId xmlns:a16="http://schemas.microsoft.com/office/drawing/2014/main" id="{20770EC8-9050-E2D3-2443-52C8F7442977}"/>
                </a:ext>
              </a:extLst>
            </p:cNvPr>
            <p:cNvSpPr txBox="1">
              <a:spLocks/>
            </p:cNvSpPr>
            <p:nvPr/>
          </p:nvSpPr>
          <p:spPr>
            <a:xfrm>
              <a:off x="9425976" y="5351452"/>
              <a:ext cx="2321021" cy="66834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Ø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>
                  <a:latin typeface="Times New Roman" panose="02020603050405020304" pitchFamily="18" charset="0"/>
                  <a:cs typeface="Times New Roman" panose="02020603050405020304" pitchFamily="18" charset="0"/>
                </a:rPr>
                <a:t>Ekanayaka E.M.A.I.B.</a:t>
              </a:r>
            </a:p>
            <a:p>
              <a:pPr marL="0" indent="0" algn="ctr">
                <a:buNone/>
              </a:pPr>
              <a:r>
                <a:rPr lang="en-US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IT20252786</a:t>
              </a:r>
            </a:p>
          </p:txBody>
        </p:sp>
        <p:pic>
          <p:nvPicPr>
            <p:cNvPr id="17" name="Picture 16" descr="A person in a suit and tie&#10;&#10;Description automatically generated with medium confidence">
              <a:extLst>
                <a:ext uri="{FF2B5EF4-FFF2-40B4-BE49-F238E27FC236}">
                  <a16:creationId xmlns:a16="http://schemas.microsoft.com/office/drawing/2014/main" id="{E2F390A4-5C1A-C273-3BFA-C7C4B4BEC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16" t="10026" r="19034" b="43119"/>
            <a:stretch/>
          </p:blipFill>
          <p:spPr>
            <a:xfrm>
              <a:off x="9393628" y="3218997"/>
              <a:ext cx="2193982" cy="2132455"/>
            </a:xfrm>
            <a:prstGeom prst="flowChartConnector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949B6D8-DBF8-AF0A-1717-C1609C985362}"/>
              </a:ext>
            </a:extLst>
          </p:cNvPr>
          <p:cNvGrpSpPr/>
          <p:nvPr/>
        </p:nvGrpSpPr>
        <p:grpSpPr>
          <a:xfrm>
            <a:off x="8395206" y="736517"/>
            <a:ext cx="2224274" cy="2805607"/>
            <a:chOff x="6408333" y="2758389"/>
            <a:chExt cx="2265150" cy="2857165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9F661E0E-D796-E182-3664-004D6F05FE6D}"/>
                </a:ext>
              </a:extLst>
            </p:cNvPr>
            <p:cNvPicPr>
              <a:picLocks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24" t="464" r="624" b="21898"/>
            <a:stretch/>
          </p:blipFill>
          <p:spPr>
            <a:xfrm>
              <a:off x="6589265" y="2758389"/>
              <a:ext cx="1996791" cy="1996419"/>
            </a:xfrm>
            <a:prstGeom prst="ellipse">
              <a:avLst/>
            </a:prstGeom>
          </p:spPr>
        </p:pic>
        <p:sp>
          <p:nvSpPr>
            <p:cNvPr id="20" name="Text Placeholder 8">
              <a:extLst>
                <a:ext uri="{FF2B5EF4-FFF2-40B4-BE49-F238E27FC236}">
                  <a16:creationId xmlns:a16="http://schemas.microsoft.com/office/drawing/2014/main" id="{EDA9C439-2CF6-AB41-06AB-CF1CA9C81B00}"/>
                </a:ext>
              </a:extLst>
            </p:cNvPr>
            <p:cNvSpPr txBox="1">
              <a:spLocks/>
            </p:cNvSpPr>
            <p:nvPr/>
          </p:nvSpPr>
          <p:spPr>
            <a:xfrm>
              <a:off x="6408333" y="4953739"/>
              <a:ext cx="2265150" cy="661815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Ø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>
                  <a:latin typeface="Times New Roman" panose="02020603050405020304" pitchFamily="18" charset="0"/>
                  <a:cs typeface="Times New Roman" panose="02020603050405020304" pitchFamily="18" charset="0"/>
                </a:rPr>
                <a:t>Gamaethige G.G.S.A.</a:t>
              </a:r>
            </a:p>
            <a:p>
              <a:pPr marL="0" indent="0" algn="ctr">
                <a:buNone/>
              </a:pPr>
              <a:r>
                <a:rPr lang="en-US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IT16026476</a:t>
              </a:r>
            </a:p>
            <a:p>
              <a:pPr marL="0" indent="0" algn="ctr">
                <a:buNone/>
              </a:pPr>
              <a:endParaRPr lang="en-US"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5" name="Title 24">
            <a:extLst>
              <a:ext uri="{FF2B5EF4-FFF2-40B4-BE49-F238E27FC236}">
                <a16:creationId xmlns:a16="http://schemas.microsoft.com/office/drawing/2014/main" id="{E2FAE258-BA32-5FC7-9A3B-489DD7FC4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69130"/>
            <a:ext cx="11684000" cy="792162"/>
          </a:xfrm>
        </p:spPr>
        <p:txBody>
          <a:bodyPr/>
          <a:lstStyle/>
          <a:p>
            <a:r>
              <a:rPr lang="en-US">
                <a:latin typeface="+mn-lt"/>
              </a:rPr>
              <a:t>Meet the Team</a:t>
            </a:r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BB5BBC0-4C7B-34D7-9756-93582127A3B7}"/>
              </a:ext>
            </a:extLst>
          </p:cNvPr>
          <p:cNvGrpSpPr/>
          <p:nvPr/>
        </p:nvGrpSpPr>
        <p:grpSpPr>
          <a:xfrm>
            <a:off x="1572520" y="564452"/>
            <a:ext cx="2132455" cy="2977670"/>
            <a:chOff x="762000" y="2637885"/>
            <a:chExt cx="2132455" cy="2977670"/>
          </a:xfrm>
        </p:grpSpPr>
        <p:sp>
          <p:nvSpPr>
            <p:cNvPr id="27" name="Text Placeholder 8">
              <a:extLst>
                <a:ext uri="{FF2B5EF4-FFF2-40B4-BE49-F238E27FC236}">
                  <a16:creationId xmlns:a16="http://schemas.microsoft.com/office/drawing/2014/main" id="{F2A062E8-70F2-6F32-C91E-0802A3272162}"/>
                </a:ext>
              </a:extLst>
            </p:cNvPr>
            <p:cNvSpPr txBox="1">
              <a:spLocks/>
            </p:cNvSpPr>
            <p:nvPr/>
          </p:nvSpPr>
          <p:spPr>
            <a:xfrm>
              <a:off x="779207" y="4947207"/>
              <a:ext cx="2098039" cy="66834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Ø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>
                  <a:latin typeface="Times New Roman" panose="02020603050405020304" pitchFamily="18" charset="0"/>
                  <a:cs typeface="Times New Roman" panose="02020603050405020304" pitchFamily="18" charset="0"/>
                </a:rPr>
                <a:t>Ravishan S.A.A.</a:t>
              </a:r>
            </a:p>
            <a:p>
              <a:pPr marL="0" indent="0" algn="ctr">
                <a:buNone/>
              </a:pPr>
              <a:r>
                <a:rPr lang="en-US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IT20241032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5842A1F5-F4B9-3C5C-70F3-2F58817DD0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62000" y="2637885"/>
              <a:ext cx="2132455" cy="2132455"/>
            </a:xfrm>
            <a:prstGeom prst="flowChartConnector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D91559A-6BF0-6C17-B3B3-A225C4ADEC33}"/>
              </a:ext>
            </a:extLst>
          </p:cNvPr>
          <p:cNvGrpSpPr/>
          <p:nvPr/>
        </p:nvGrpSpPr>
        <p:grpSpPr>
          <a:xfrm>
            <a:off x="4215408" y="1161855"/>
            <a:ext cx="3761184" cy="4760537"/>
            <a:chOff x="4215408" y="1161855"/>
            <a:chExt cx="3761184" cy="4760537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A9E194C5-593C-7F2F-EB90-C560B880E6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154" b="5430"/>
            <a:stretch/>
          </p:blipFill>
          <p:spPr>
            <a:xfrm>
              <a:off x="4215408" y="1161855"/>
              <a:ext cx="3761184" cy="4760537"/>
            </a:xfrm>
            <a:prstGeom prst="round2DiagRect">
              <a:avLst>
                <a:gd name="adj1" fmla="val 16667"/>
                <a:gd name="adj2" fmla="val 0"/>
              </a:avLst>
            </a:prstGeom>
            <a:ln w="88900" cap="sq">
              <a:solidFill>
                <a:srgbClr val="FFFFFF"/>
              </a:solidFill>
              <a:miter lim="800000"/>
            </a:ln>
            <a:effectLst>
              <a:outerShdw blurRad="254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31" name="Picture 30" descr="Logo&#10;&#10;Description automatically generated">
              <a:extLst>
                <a:ext uri="{FF2B5EF4-FFF2-40B4-BE49-F238E27FC236}">
                  <a16:creationId xmlns:a16="http://schemas.microsoft.com/office/drawing/2014/main" id="{62052C66-3E6D-1C5E-7EAD-5466EC9F0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056" y="3098178"/>
              <a:ext cx="887887" cy="887887"/>
            </a:xfrm>
            <a:prstGeom prst="roundRect">
              <a:avLst>
                <a:gd name="adj" fmla="val 50000"/>
              </a:avLst>
            </a:prstGeom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7981520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System overview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52973FC-DCAE-F195-6000-61E110621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094" y="1197033"/>
            <a:ext cx="10327046" cy="5195770"/>
          </a:xfrm>
          <a:prstGeom prst="rect">
            <a:avLst/>
          </a:prstGeom>
          <a:ln w="12700">
            <a:solidFill>
              <a:srgbClr val="C00000"/>
            </a:solidFill>
          </a:ln>
        </p:spPr>
      </p:pic>
      <p:sp>
        <p:nvSpPr>
          <p:cNvPr id="6" name="Google Shape;121;p3">
            <a:extLst>
              <a:ext uri="{FF2B5EF4-FFF2-40B4-BE49-F238E27FC236}">
                <a16:creationId xmlns:a16="http://schemas.microsoft.com/office/drawing/2014/main" id="{9F1051C9-FD64-F1B7-BA51-9536B8B0165B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IT20252304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|   EDIRISINGHE B.M</a:t>
            </a: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|   TMP-23-156</a:t>
            </a:r>
            <a:endParaRPr sz="1800" b="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88515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7344ABB-A23D-539B-4CCF-47E32A87AF69}"/>
              </a:ext>
            </a:extLst>
          </p:cNvPr>
          <p:cNvGrpSpPr/>
          <p:nvPr/>
        </p:nvGrpSpPr>
        <p:grpSpPr>
          <a:xfrm>
            <a:off x="254000" y="-717271"/>
            <a:ext cx="11684000" cy="1676400"/>
            <a:chOff x="457200" y="-427038"/>
            <a:chExt cx="11684000" cy="1676400"/>
          </a:xfrm>
        </p:grpSpPr>
        <p:sp>
          <p:nvSpPr>
            <p:cNvPr id="3" name="Rectangle: Rounded Corners 1">
              <a:extLst>
                <a:ext uri="{FF2B5EF4-FFF2-40B4-BE49-F238E27FC236}">
                  <a16:creationId xmlns:a16="http://schemas.microsoft.com/office/drawing/2014/main" id="{1C9E384C-3FD8-9A3B-2A19-BC00B6ED9D48}"/>
                </a:ext>
              </a:extLst>
            </p:cNvPr>
            <p:cNvSpPr/>
            <p:nvPr/>
          </p:nvSpPr>
          <p:spPr>
            <a:xfrm>
              <a:off x="820917" y="-427038"/>
              <a:ext cx="10744200" cy="1676400"/>
            </a:xfrm>
            <a:prstGeom prst="roundRect">
              <a:avLst/>
            </a:prstGeom>
            <a:solidFill>
              <a:srgbClr val="F39D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rgbClr val="FFFFFF"/>
                  </a:solidFill>
                  <a:latin typeface="Cambria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rgbClr val="FFFFFF"/>
                  </a:solidFill>
                  <a:latin typeface="Cambria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rgbClr val="FFFFFF"/>
                  </a:solidFill>
                  <a:latin typeface="Cambria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rgbClr val="FFFFFF"/>
                  </a:solidFill>
                  <a:latin typeface="Cambria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rgbClr val="FFFFFF"/>
                  </a:solidFill>
                  <a:latin typeface="Cambria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rgbClr val="FFFFFF"/>
                  </a:solidFill>
                  <a:latin typeface="Cambria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rgbClr val="FFFFFF"/>
                  </a:solidFill>
                  <a:latin typeface="Cambria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rgbClr val="FFFFFF"/>
                  </a:solidFill>
                  <a:latin typeface="Cambria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rgbClr val="FFFFFF"/>
                  </a:solidFill>
                  <a:latin typeface="Cambria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" name="Title 8">
              <a:extLst>
                <a:ext uri="{FF2B5EF4-FFF2-40B4-BE49-F238E27FC236}">
                  <a16:creationId xmlns:a16="http://schemas.microsoft.com/office/drawing/2014/main" id="{9F15D6F6-4F95-8BBD-D348-66B5B15E52CA}"/>
                </a:ext>
              </a:extLst>
            </p:cNvPr>
            <p:cNvSpPr txBox="1">
              <a:spLocks/>
            </p:cNvSpPr>
            <p:nvPr/>
          </p:nvSpPr>
          <p:spPr>
            <a:xfrm>
              <a:off x="457200" y="152400"/>
              <a:ext cx="11684000" cy="7921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2200" kern="1200" cap="all" spc="200" baseline="0">
                  <a:solidFill>
                    <a:schemeClr val="accent1"/>
                  </a:solidFill>
                  <a:latin typeface="+mj-lt"/>
                  <a:ea typeface="+mj-ea"/>
                  <a:cs typeface="Adobe Devanagari" pitchFamily="18" charset="0"/>
                </a:defRPr>
              </a:lvl1pPr>
            </a:lstStyle>
            <a:p>
              <a:pPr algn="ctr"/>
              <a:r>
                <a:rPr lang="en-US" sz="4000" b="1">
                  <a:solidFill>
                    <a:schemeClr val="bg1"/>
                  </a:solidFill>
                  <a:latin typeface="+mn-lt"/>
                </a:rPr>
                <a:t>process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3EFE0E5-2F0C-B483-36AD-ECFD02CCD9B1}"/>
              </a:ext>
            </a:extLst>
          </p:cNvPr>
          <p:cNvGrpSpPr/>
          <p:nvPr/>
        </p:nvGrpSpPr>
        <p:grpSpPr>
          <a:xfrm>
            <a:off x="82284" y="1194743"/>
            <a:ext cx="12024835" cy="5153752"/>
            <a:chOff x="117119" y="1107879"/>
            <a:chExt cx="11815065" cy="515375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DE0F4A1-76C8-EE4F-43C0-ABFDB1FE3C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64"/>
            <a:stretch/>
          </p:blipFill>
          <p:spPr>
            <a:xfrm>
              <a:off x="117119" y="1107879"/>
              <a:ext cx="11815065" cy="515375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377371B-9C27-9316-CB73-C9711CDF47D3}"/>
                </a:ext>
              </a:extLst>
            </p:cNvPr>
            <p:cNvGrpSpPr/>
            <p:nvPr/>
          </p:nvGrpSpPr>
          <p:grpSpPr>
            <a:xfrm>
              <a:off x="8061960" y="1958340"/>
              <a:ext cx="1512570" cy="2567940"/>
              <a:chOff x="8061960" y="1958340"/>
              <a:chExt cx="1512570" cy="2567940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DE6B6B2B-1E49-1369-6595-364603C67E30}"/>
                  </a:ext>
                </a:extLst>
              </p:cNvPr>
              <p:cNvSpPr/>
              <p:nvPr/>
            </p:nvSpPr>
            <p:spPr>
              <a:xfrm>
                <a:off x="8770620" y="244983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B6F2B3AC-0194-BF2D-D495-5C0C08A4D4E8}"/>
                  </a:ext>
                </a:extLst>
              </p:cNvPr>
              <p:cNvSpPr/>
              <p:nvPr/>
            </p:nvSpPr>
            <p:spPr>
              <a:xfrm>
                <a:off x="8770620" y="2693829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BD4D51AE-607F-105A-41BD-8E303B8E20A0}"/>
                  </a:ext>
                </a:extLst>
              </p:cNvPr>
              <p:cNvSpPr/>
              <p:nvPr/>
            </p:nvSpPr>
            <p:spPr>
              <a:xfrm>
                <a:off x="8770620" y="2937828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98DC7E18-8A5D-F50B-862E-02628130E693}"/>
                  </a:ext>
                </a:extLst>
              </p:cNvPr>
              <p:cNvSpPr/>
              <p:nvPr/>
            </p:nvSpPr>
            <p:spPr>
              <a:xfrm>
                <a:off x="8766810" y="3189447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B040EDC1-28D0-5907-129C-966ACAACE164}"/>
                  </a:ext>
                </a:extLst>
              </p:cNvPr>
              <p:cNvSpPr/>
              <p:nvPr/>
            </p:nvSpPr>
            <p:spPr>
              <a:xfrm>
                <a:off x="8766810" y="3433446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70EB5F11-2110-7E5C-E30F-40211B3536FF}"/>
                  </a:ext>
                </a:extLst>
              </p:cNvPr>
              <p:cNvSpPr/>
              <p:nvPr/>
            </p:nvSpPr>
            <p:spPr>
              <a:xfrm>
                <a:off x="8770620" y="3681255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FDD5E31A-7AEE-22D5-6BEA-DA2EAA0DD5DD}"/>
                  </a:ext>
                </a:extLst>
              </p:cNvPr>
              <p:cNvSpPr/>
              <p:nvPr/>
            </p:nvSpPr>
            <p:spPr>
              <a:xfrm>
                <a:off x="8766810" y="3929064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5563E01C-58F0-AECD-11AA-02DD1B44BA23}"/>
                  </a:ext>
                </a:extLst>
              </p:cNvPr>
              <p:cNvSpPr/>
              <p:nvPr/>
            </p:nvSpPr>
            <p:spPr>
              <a:xfrm>
                <a:off x="8061960" y="195834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4A9EEC9E-2967-527E-14A9-1A74D2765167}"/>
                  </a:ext>
                </a:extLst>
              </p:cNvPr>
              <p:cNvSpPr/>
              <p:nvPr/>
            </p:nvSpPr>
            <p:spPr>
              <a:xfrm>
                <a:off x="8061960" y="220599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6E331B79-A88D-B1C5-6641-5666188AD2EB}"/>
                  </a:ext>
                </a:extLst>
              </p:cNvPr>
              <p:cNvSpPr/>
              <p:nvPr/>
            </p:nvSpPr>
            <p:spPr>
              <a:xfrm>
                <a:off x="8061960" y="245745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3CD91A56-D7DF-78EC-2B4E-3127DE89FDF7}"/>
                  </a:ext>
                </a:extLst>
              </p:cNvPr>
              <p:cNvSpPr/>
              <p:nvPr/>
            </p:nvSpPr>
            <p:spPr>
              <a:xfrm>
                <a:off x="8065770" y="270510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ADE27309-3E07-A32D-C3E9-965D9D786BDC}"/>
                  </a:ext>
                </a:extLst>
              </p:cNvPr>
              <p:cNvSpPr/>
              <p:nvPr/>
            </p:nvSpPr>
            <p:spPr>
              <a:xfrm>
                <a:off x="8065770" y="295275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D5BE870-5621-D502-51CA-F134B13F8378}"/>
                  </a:ext>
                </a:extLst>
              </p:cNvPr>
              <p:cNvSpPr/>
              <p:nvPr/>
            </p:nvSpPr>
            <p:spPr>
              <a:xfrm>
                <a:off x="8065770" y="320040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39E7F44-0140-4C5E-98F0-BADE464372CF}"/>
                  </a:ext>
                </a:extLst>
              </p:cNvPr>
              <p:cNvSpPr/>
              <p:nvPr/>
            </p:nvSpPr>
            <p:spPr>
              <a:xfrm>
                <a:off x="8065770" y="344805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F672D70-B390-DC52-201A-19B1E6D012FB}"/>
                  </a:ext>
                </a:extLst>
              </p:cNvPr>
              <p:cNvSpPr/>
              <p:nvPr/>
            </p:nvSpPr>
            <p:spPr>
              <a:xfrm>
                <a:off x="8061960" y="369189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D1F932F-7E1A-10D2-9C56-323FDB7E76EB}"/>
                  </a:ext>
                </a:extLst>
              </p:cNvPr>
              <p:cNvSpPr/>
              <p:nvPr/>
            </p:nvSpPr>
            <p:spPr>
              <a:xfrm>
                <a:off x="8061960" y="393192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C7F110FD-1DE6-40FE-D56D-6235ADC0FC9A}"/>
                  </a:ext>
                </a:extLst>
              </p:cNvPr>
              <p:cNvSpPr/>
              <p:nvPr/>
            </p:nvSpPr>
            <p:spPr>
              <a:xfrm>
                <a:off x="8061960" y="417195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09E6DCA-8623-98EA-8F28-C534F9B79FE8}"/>
                  </a:ext>
                </a:extLst>
              </p:cNvPr>
              <p:cNvSpPr/>
              <p:nvPr/>
            </p:nvSpPr>
            <p:spPr>
              <a:xfrm>
                <a:off x="8061960" y="441960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ED4C9764-EC61-5340-039F-E4719775A08F}"/>
                  </a:ext>
                </a:extLst>
              </p:cNvPr>
              <p:cNvSpPr/>
              <p:nvPr/>
            </p:nvSpPr>
            <p:spPr>
              <a:xfrm>
                <a:off x="9464040" y="2701290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CAD0D522-FE20-E0E5-5958-279DC30643F3}"/>
                  </a:ext>
                </a:extLst>
              </p:cNvPr>
              <p:cNvSpPr/>
              <p:nvPr/>
            </p:nvSpPr>
            <p:spPr>
              <a:xfrm>
                <a:off x="9464040" y="2945448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4F1CF0A0-8802-5685-9DBD-7D5CF0B273AB}"/>
                  </a:ext>
                </a:extLst>
              </p:cNvPr>
              <p:cNvSpPr/>
              <p:nvPr/>
            </p:nvSpPr>
            <p:spPr>
              <a:xfrm>
                <a:off x="9464040" y="3185478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BD941582-FA4B-1383-0234-045772F44230}"/>
                  </a:ext>
                </a:extLst>
              </p:cNvPr>
              <p:cNvSpPr/>
              <p:nvPr/>
            </p:nvSpPr>
            <p:spPr>
              <a:xfrm>
                <a:off x="9464040" y="3680778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5B38A699-DA08-646E-5451-6AB528B740B3}"/>
                  </a:ext>
                </a:extLst>
              </p:cNvPr>
              <p:cNvSpPr/>
              <p:nvPr/>
            </p:nvSpPr>
            <p:spPr>
              <a:xfrm>
                <a:off x="9464040" y="3440748"/>
                <a:ext cx="110490" cy="10668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1" name="Google Shape;121;p3">
            <a:extLst>
              <a:ext uri="{FF2B5EF4-FFF2-40B4-BE49-F238E27FC236}">
                <a16:creationId xmlns:a16="http://schemas.microsoft.com/office/drawing/2014/main" id="{3B63B912-9BAC-50C6-73CE-136E7AA3D6F1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IT20252304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|   EDIRISINGHE B.M</a:t>
            </a: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|   TMP-23-156</a:t>
            </a:r>
            <a:endParaRPr sz="1800" b="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866575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AFF4D67-0B7C-D448-AD9C-A56C88E16A13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37E9693-72EF-574E-C726-18A99FC7F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11684000" cy="79216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+mn-lt"/>
              </a:rPr>
              <a:t>DATA SETS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5AFBC3CB-2C4C-5D9C-D51D-DF47B03C9D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9127898"/>
              </p:ext>
            </p:extLst>
          </p:nvPr>
        </p:nvGraphicFramePr>
        <p:xfrm>
          <a:off x="363793" y="1314759"/>
          <a:ext cx="11464413" cy="173736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1464413">
                  <a:extLst>
                    <a:ext uri="{9D8B030D-6E8A-4147-A177-3AD203B41FA5}">
                      <a16:colId xmlns:a16="http://schemas.microsoft.com/office/drawing/2014/main" val="33408604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/>
                      <a:endParaRPr lang="en-US" sz="1800" b="0" u="none" strike="noStrike" kern="1200">
                        <a:solidFill>
                          <a:schemeClr val="lt1"/>
                        </a:solidFill>
                        <a:effectLst/>
                      </a:endParaRPr>
                    </a:p>
                    <a:p>
                      <a:pPr rtl="0"/>
                      <a:r>
                        <a:rPr lang="en-US" sz="1800" b="1" u="none" strike="noStrike" kern="1200">
                          <a:solidFill>
                            <a:schemeClr val="lt1"/>
                          </a:solidFill>
                          <a:effectLst/>
                        </a:rPr>
                        <a:t>Existing Rough Bark Disease Data Source: </a:t>
                      </a:r>
                    </a:p>
                    <a:p>
                      <a:pPr rtl="0"/>
                      <a:r>
                        <a:rPr lang="en-US" sz="1800" b="1" u="sng" strike="noStrike" kern="1200">
                          <a:solidFill>
                            <a:srgbClr val="FF9900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https://www.kaggle.com/datasets/madhavipethangoda/cinnamon-plant-stem-and-branch-disease-dataset</a:t>
                      </a:r>
                      <a:endParaRPr lang="en-US" sz="1800" b="1" u="sng" strike="noStrike" kern="1200">
                        <a:solidFill>
                          <a:srgbClr val="FF9900"/>
                        </a:solidFill>
                        <a:effectLst/>
                      </a:endParaRPr>
                    </a:p>
                    <a:p>
                      <a:pPr rtl="0"/>
                      <a:endParaRPr lang="en-US" b="0">
                        <a:effectLst/>
                      </a:endParaRPr>
                    </a:p>
                    <a:p>
                      <a:pPr rtl="0"/>
                      <a:r>
                        <a:rPr lang="en-US" sz="1800" b="0" u="none" strike="noStrike" kern="1200">
                          <a:solidFill>
                            <a:schemeClr val="lt1"/>
                          </a:solidFill>
                          <a:effectLst/>
                        </a:rPr>
                        <a:t>(dataset published on kaggale.com)</a:t>
                      </a:r>
                    </a:p>
                    <a:p>
                      <a:pPr rtl="0"/>
                      <a:endParaRPr lang="en-US" b="0">
                        <a:effectLst/>
                      </a:endParaRP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098487"/>
                  </a:ext>
                </a:extLst>
              </a:tr>
            </a:tbl>
          </a:graphicData>
        </a:graphic>
      </p:graphicFrame>
      <p:graphicFrame>
        <p:nvGraphicFramePr>
          <p:cNvPr id="5" name="Table 14">
            <a:extLst>
              <a:ext uri="{FF2B5EF4-FFF2-40B4-BE49-F238E27FC236}">
                <a16:creationId xmlns:a16="http://schemas.microsoft.com/office/drawing/2014/main" id="{B6CB2A2C-AED6-170A-E717-E747E37D24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052040"/>
              </p:ext>
            </p:extLst>
          </p:nvPr>
        </p:nvGraphicFramePr>
        <p:xfrm>
          <a:off x="3543300" y="3429000"/>
          <a:ext cx="8284906" cy="2603917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8284906">
                  <a:extLst>
                    <a:ext uri="{9D8B030D-6E8A-4147-A177-3AD203B41FA5}">
                      <a16:colId xmlns:a16="http://schemas.microsoft.com/office/drawing/2014/main" val="3340860445"/>
                    </a:ext>
                  </a:extLst>
                </a:gridCol>
              </a:tblGrid>
              <a:tr h="2603917">
                <a:tc>
                  <a:txBody>
                    <a:bodyPr/>
                    <a:lstStyle/>
                    <a:p>
                      <a:pPr rtl="0"/>
                      <a:r>
                        <a:rPr lang="en-US" sz="2400" b="0" u="none" strike="noStrike" kern="1200">
                          <a:solidFill>
                            <a:schemeClr val="lt1"/>
                          </a:solidFill>
                          <a:effectLst/>
                        </a:rPr>
                        <a:t>From </a:t>
                      </a:r>
                    </a:p>
                    <a:p>
                      <a:pPr rtl="0"/>
                      <a:r>
                        <a:rPr lang="en-US" sz="2400" b="1" u="none" strike="noStrike" kern="1200">
                          <a:solidFill>
                            <a:schemeClr val="lt1"/>
                          </a:solidFill>
                          <a:effectLst/>
                        </a:rPr>
                        <a:t>National Cinnamon Research and Training Center(NCRTC) </a:t>
                      </a:r>
                    </a:p>
                    <a:p>
                      <a:pPr rtl="0"/>
                      <a:r>
                        <a:rPr lang="en-US" sz="2400" b="0" i="1" u="none" strike="noStrike" kern="1200">
                          <a:solidFill>
                            <a:schemeClr val="lt1"/>
                          </a:solidFill>
                          <a:effectLst/>
                        </a:rPr>
                        <a:t>at Thihagoda.</a:t>
                      </a:r>
                    </a:p>
                    <a:p>
                      <a:pPr rtl="0"/>
                      <a:endParaRPr lang="en-US" sz="1800" b="0" u="none" strike="noStrike" kern="1200">
                        <a:solidFill>
                          <a:schemeClr val="lt1"/>
                        </a:solidFill>
                        <a:effectLst/>
                      </a:endParaRPr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098487"/>
                  </a:ext>
                </a:extLst>
              </a:tr>
            </a:tbl>
          </a:graphicData>
        </a:graphic>
      </p:graphicFrame>
      <p:sp>
        <p:nvSpPr>
          <p:cNvPr id="6" name="Right Arrow Callout 5">
            <a:extLst>
              <a:ext uri="{FF2B5EF4-FFF2-40B4-BE49-F238E27FC236}">
                <a16:creationId xmlns:a16="http://schemas.microsoft.com/office/drawing/2014/main" id="{74ED8822-0367-1529-7009-651025ED84FA}"/>
              </a:ext>
            </a:extLst>
          </p:cNvPr>
          <p:cNvSpPr/>
          <p:nvPr/>
        </p:nvSpPr>
        <p:spPr>
          <a:xfrm>
            <a:off x="363793" y="3472597"/>
            <a:ext cx="3001707" cy="2349631"/>
          </a:xfrm>
          <a:prstGeom prst="rightArrowCallout">
            <a:avLst/>
          </a:prstGeom>
          <a:solidFill>
            <a:srgbClr val="9933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K" sz="2800" b="1"/>
              <a:t>IN </a:t>
            </a:r>
          </a:p>
          <a:p>
            <a:pPr algn="ctr"/>
            <a:r>
              <a:rPr lang="en-LK" sz="2800" b="1"/>
              <a:t>ADDITION</a:t>
            </a:r>
          </a:p>
        </p:txBody>
      </p:sp>
      <p:sp>
        <p:nvSpPr>
          <p:cNvPr id="3" name="Google Shape;121;p3">
            <a:extLst>
              <a:ext uri="{FF2B5EF4-FFF2-40B4-BE49-F238E27FC236}">
                <a16:creationId xmlns:a16="http://schemas.microsoft.com/office/drawing/2014/main" id="{385D350B-E660-A17C-32EA-3BEFE38FC696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IT20252304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|   EDIRISINGHE B.M</a:t>
            </a: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|   TMP-23-156</a:t>
            </a:r>
            <a:endParaRPr sz="1800" b="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1110295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AFF4D67-0B7C-D448-AD9C-A56C88E16A13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37E9693-72EF-574E-C726-18A99FC7F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11684000" cy="79216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+mn-lt"/>
              </a:rPr>
              <a:t>REFERENCES</a:t>
            </a:r>
          </a:p>
        </p:txBody>
      </p:sp>
      <p:sp>
        <p:nvSpPr>
          <p:cNvPr id="3" name="Google Shape;121;p3">
            <a:extLst>
              <a:ext uri="{FF2B5EF4-FFF2-40B4-BE49-F238E27FC236}">
                <a16:creationId xmlns:a16="http://schemas.microsoft.com/office/drawing/2014/main" id="{385D350B-E660-A17C-32EA-3BEFE38FC696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defPPr>
            <a:lvl1pPr marR="0" lvl="0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IT20252304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|   EDIRISINGHE B.M</a:t>
            </a:r>
            <a:r>
              <a:rPr lang="en-US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</a:t>
            </a:r>
            <a:r>
              <a:rPr lang="en-US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|   TMP-23-156</a:t>
            </a:r>
            <a:endParaRPr sz="1800" b="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8034CD-E5A5-AAFE-8C11-2DD15D2CA032}"/>
              </a:ext>
            </a:extLst>
          </p:cNvPr>
          <p:cNvSpPr txBox="1"/>
          <p:nvPr/>
        </p:nvSpPr>
        <p:spPr>
          <a:xfrm>
            <a:off x="701040" y="1265905"/>
            <a:ext cx="10789919" cy="5486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[1]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D. L. C. Kumari Fonseka, H. N. </a:t>
            </a:r>
            <a:r>
              <a:rPr lang="en-US" sz="140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Aluthgamage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W. W. U. I. </a:t>
            </a:r>
            <a:r>
              <a:rPr lang="en-US" sz="140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Wickramaarachchi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“Present situation of cinnamon industry in southern Sri Lanka,” </a:t>
            </a:r>
            <a:r>
              <a:rPr lang="en-US" sz="1400" i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Current Research in Biosciences and Plant Biology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5, no. 8, pp. 63–70, 2018. </a:t>
            </a:r>
          </a:p>
          <a:p>
            <a:pPr algn="just"/>
            <a:endParaRPr lang="en-US" sz="1400">
              <a:solidFill>
                <a:schemeClr val="dk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/>
            </a:endParaRPr>
          </a:p>
          <a:p>
            <a:pPr marL="0" lvl="0" indent="0" algn="just" rtl="0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1400"/>
              <a:buNone/>
            </a:pPr>
            <a:endParaRPr lang="en-US" sz="1400">
              <a:solidFill>
                <a:schemeClr val="dk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/>
            </a:endParaRPr>
          </a:p>
          <a:p>
            <a:pPr algn="just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1400"/>
            </a:pPr>
            <a:r>
              <a:rPr lang="en-US" sz="140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[2] 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“Cinnamon,” </a:t>
            </a:r>
            <a:r>
              <a:rPr lang="en-US" sz="1400" i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Cinnamon | Diseases and Pests, Description, Uses, Propagation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[Online]. Available: https://plantvillage.psu.edu/topics/cinnamon/infos. [Accessed: 05-Apr-2023]. </a:t>
            </a:r>
          </a:p>
          <a:p>
            <a:pPr algn="just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1400"/>
            </a:pPr>
            <a:endParaRPr lang="en-US" sz="1400">
              <a:solidFill>
                <a:schemeClr val="dk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/>
            </a:endParaRPr>
          </a:p>
          <a:p>
            <a:pPr marL="0" lvl="0" indent="0" algn="just" rtl="0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1400"/>
              <a:buNone/>
            </a:pPr>
            <a:endParaRPr lang="en-US" sz="1400">
              <a:solidFill>
                <a:schemeClr val="dk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/>
            </a:endParaRPr>
          </a:p>
          <a:p>
            <a:pPr algn="just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1400"/>
            </a:pPr>
            <a:r>
              <a:rPr lang="en-US" sz="140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[3] 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“Rough bark disease on cinnamon (</a:t>
            </a:r>
            <a:r>
              <a:rPr lang="en-US" sz="140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cinnamomum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zeylanicum): Disease ...” [Online]. Available: https://www.researchgate.net/publication/315380426_ROUGH_BARK_DISEASE_ON_CINNAMON_Cinnamomum_zeylanicum_DISEASE_SYMPTOMS_DEVELOPMENT_AND_THE_CAUSAL_AGENT_WITH_SPECIAL_REFERENCE_TO_ITS_MORPHOLOGY_HISTOPATHOLOGY_AND_NUTRITIONAL_STATUTES_OF_AFFECTED_PLAN. [Accessed: 05-Apr-2023]. </a:t>
            </a:r>
          </a:p>
          <a:p>
            <a:pPr algn="just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1400"/>
            </a:pPr>
            <a:endParaRPr lang="en-US" sz="1400">
              <a:solidFill>
                <a:schemeClr val="dk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/>
            </a:endParaRPr>
          </a:p>
          <a:p>
            <a:pPr algn="just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1400"/>
            </a:pPr>
            <a:endParaRPr lang="en-US" sz="1400">
              <a:solidFill>
                <a:schemeClr val="dk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/>
            </a:endParaRPr>
          </a:p>
          <a:p>
            <a:pPr algn="just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1400"/>
            </a:pPr>
            <a:r>
              <a:rPr lang="en-US" sz="140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[4]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Author links open overlay </a:t>
            </a:r>
            <a:r>
              <a:rPr lang="en-US" sz="140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panelAditya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Sinha a, a, b, and </a:t>
            </a:r>
            <a:r>
              <a:rPr lang="en-US" sz="140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AbstractThe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olive tree is a highly beneficial fruit tree with the earliest known history of its plantation going back to 6000 years. The production of olive oil is facing a significant threat nowadays due to climate change and the spread of diseases. In t, “Olive spot disease detection and classification using analysis of leaf image textures,” </a:t>
            </a:r>
            <a:r>
              <a:rPr lang="en-US" sz="1400" i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Procedia Computer Science</a:t>
            </a:r>
            <a:r>
              <a:rPr lang="en-US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16-Apr-2020. [Online]. Available: https://www.sciencedirect.com/science/article/pii/S1877050920307511. [Accessed: 05-Apr-2023]. </a:t>
            </a:r>
            <a:endParaRPr lang="en-US" sz="1400">
              <a:solidFill>
                <a:schemeClr val="dk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/>
            </a:endParaRPr>
          </a:p>
          <a:p>
            <a:pPr marL="0" lvl="0" indent="0" algn="just" rtl="0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1400"/>
              <a:buNone/>
            </a:pPr>
            <a:endParaRPr lang="en-US" sz="1400">
              <a:solidFill>
                <a:schemeClr val="dk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/>
            </a:endParaRPr>
          </a:p>
          <a:p>
            <a:pPr marL="0" lvl="0" indent="0" algn="just" rtl="0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1400"/>
              <a:buNone/>
            </a:pPr>
            <a:endParaRPr lang="en-US" sz="1400">
              <a:solidFill>
                <a:schemeClr val="dk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/>
            </a:endParaRPr>
          </a:p>
          <a:p>
            <a:pPr marL="0" lvl="0" indent="0" algn="just" rtl="0">
              <a:spcBef>
                <a:spcPct val="0"/>
              </a:spcBef>
              <a:spcAft>
                <a:spcPct val="0"/>
              </a:spcAft>
              <a:buClr>
                <a:schemeClr val="dk1"/>
              </a:buClr>
              <a:buSzPts val="1400"/>
              <a:buNone/>
            </a:pPr>
            <a:r>
              <a:rPr lang="en-US" sz="140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[5] </a:t>
            </a:r>
            <a:r>
              <a:rPr lang="en-US" sz="1400" b="0" i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Azad, R., Kumara, K.W., Senanayake, G., Ranawaka, R., </a:t>
            </a:r>
            <a:r>
              <a:rPr lang="en-US" sz="1400" b="0" i="0" err="1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Pushpakumara</a:t>
            </a:r>
            <a:r>
              <a:rPr lang="en-US" sz="1400" b="0" i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, D. and </a:t>
            </a:r>
            <a:r>
              <a:rPr lang="en-US" sz="1400" b="0" i="0" err="1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Geekiyanage</a:t>
            </a:r>
            <a:r>
              <a:rPr lang="en-US" sz="1400" b="0" i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, S., 2019. Intensity of leaf spot and rough bark diseases in cinnamon accessions collected from major cinnamon growing areas of Sri Lanka. </a:t>
            </a:r>
            <a:r>
              <a:rPr lang="en-US" sz="1400" b="0" i="1" u="none" strike="noStrike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Journal of the National Science Foundation of Sri Lanka</a:t>
            </a:r>
            <a:r>
              <a:rPr lang="en-US" sz="1400" b="0" i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, 47(3), pp.297–305. DOI: </a:t>
            </a:r>
            <a:r>
              <a:rPr lang="en-US" sz="1400" b="0" i="0" u="sng" strike="noStrike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http://doi.org/10.4038/jnsfsr.v47i3.9403</a:t>
            </a:r>
            <a:endParaRPr lang="en-US" sz="1400" b="0" i="0" u="none" strike="noStrike">
              <a:solidFill>
                <a:schemeClr val="dk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/>
            </a:endParaRPr>
          </a:p>
          <a:p>
            <a:pPr marL="0" lvl="0" indent="0" algn="just" rtl="0">
              <a:spcBef>
                <a:spcPts val="280"/>
              </a:spcBef>
              <a:spcAft>
                <a:spcPct val="0"/>
              </a:spcAft>
              <a:buClr>
                <a:srgbClr val="000000"/>
              </a:buClr>
              <a:buSzPts val="1400"/>
              <a:buNone/>
            </a:pPr>
            <a:r>
              <a:rPr lang="en-US" sz="1400" b="0" i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/>
              </a:rPr>
              <a:t>‌</a:t>
            </a:r>
            <a:endParaRPr 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518058934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AB85D70-4585-87C9-711B-0315DBFB58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82532CC3-B0D5-EE5B-03B8-A7DBBB06D096}"/>
              </a:ext>
            </a:extLst>
          </p:cNvPr>
          <p:cNvSpPr txBox="1">
            <a:spLocks/>
          </p:cNvSpPr>
          <p:nvPr/>
        </p:nvSpPr>
        <p:spPr>
          <a:xfrm>
            <a:off x="859017" y="2667000"/>
            <a:ext cx="10363200" cy="914400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b="0">
                <a:latin typeface="+mn-lt"/>
              </a:rPr>
              <a:t>Over to  </a:t>
            </a:r>
            <a:r>
              <a:rPr lang="en-US" sz="4000" i="1" err="1">
                <a:latin typeface="Times New Roman"/>
                <a:cs typeface="Times New Roman"/>
              </a:rPr>
              <a:t>Ekanayaka</a:t>
            </a:r>
            <a:r>
              <a:rPr lang="en-US" sz="4000" i="1">
                <a:latin typeface="Times New Roman"/>
                <a:cs typeface="Times New Roman"/>
              </a:rPr>
              <a:t> E.M.A.I.B</a:t>
            </a:r>
            <a:r>
              <a:rPr lang="en-US" sz="4000" i="1">
                <a:latin typeface="+mn-lt"/>
                <a:cs typeface="Times New Roman"/>
              </a:rPr>
              <a:t>.</a:t>
            </a:r>
            <a:endParaRPr lang="en-US" sz="4000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961344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AB85D70-4585-87C9-711B-0315DBFB58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86" y="0"/>
            <a:ext cx="6858000" cy="6858000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82532CC3-B0D5-EE5B-03B8-A7DBBB06D096}"/>
              </a:ext>
            </a:extLst>
          </p:cNvPr>
          <p:cNvSpPr txBox="1">
            <a:spLocks/>
          </p:cNvSpPr>
          <p:nvPr/>
        </p:nvSpPr>
        <p:spPr>
          <a:xfrm>
            <a:off x="0" y="1469795"/>
            <a:ext cx="12192000" cy="914400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>
                <a:latin typeface="Cambria"/>
                <a:ea typeface="Cambria"/>
              </a:rPr>
              <a:t>Identify the quality of the harvest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3E8BE9A7-9135-C29E-C968-525A73BCEBBC}"/>
              </a:ext>
            </a:extLst>
          </p:cNvPr>
          <p:cNvSpPr txBox="1">
            <a:spLocks/>
          </p:cNvSpPr>
          <p:nvPr/>
        </p:nvSpPr>
        <p:spPr>
          <a:xfrm>
            <a:off x="8504233" y="5347687"/>
            <a:ext cx="2358469" cy="745512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Wingdings" pitchFamily="2" charset="2"/>
              <a:buChar char="Ø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err="1">
                <a:latin typeface="Times New Roman"/>
                <a:cs typeface="Times New Roman"/>
              </a:rPr>
              <a:t>Ekanayaka</a:t>
            </a:r>
            <a:r>
              <a:rPr lang="en-US" sz="1800">
                <a:latin typeface="Times New Roman"/>
                <a:cs typeface="Times New Roman"/>
              </a:rPr>
              <a:t> E.M.A.I.B</a:t>
            </a:r>
            <a:endParaRPr 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1400">
                <a:latin typeface="Times New Roman"/>
                <a:cs typeface="Times New Roman"/>
              </a:rPr>
              <a:t>IT20252786</a:t>
            </a:r>
          </a:p>
        </p:txBody>
      </p:sp>
      <p:pic>
        <p:nvPicPr>
          <p:cNvPr id="3" name="Picture 2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7D4772BF-D57B-E54C-2D4E-57D175AAD06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6" t="10026" r="19034" b="43119"/>
          <a:stretch/>
        </p:blipFill>
        <p:spPr>
          <a:xfrm>
            <a:off x="8377936" y="3180844"/>
            <a:ext cx="2193982" cy="2132455"/>
          </a:xfrm>
          <a:prstGeom prst="flowChartConnector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4C9992A-15B1-B105-6051-9D6EB50B2787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IT20252786</a:t>
            </a:r>
            <a:r>
              <a:rPr lang="en-US" sz="1800">
                <a:solidFill>
                  <a:schemeClr val="tx1"/>
                </a:solidFill>
              </a:rPr>
              <a:t>   | Ekanayaka E.M.A.I.B |   </a:t>
            </a:r>
            <a:r>
              <a:rPr lang="en-US" sz="1800" b="0">
                <a:solidFill>
                  <a:schemeClr val="tx1"/>
                </a:solidFill>
              </a:rPr>
              <a:t>TMP-23-156</a:t>
            </a:r>
          </a:p>
        </p:txBody>
      </p:sp>
    </p:spTree>
    <p:extLst>
      <p:ext uri="{BB962C8B-B14F-4D97-AF65-F5344CB8AC3E}">
        <p14:creationId xmlns:p14="http://schemas.microsoft.com/office/powerpoint/2010/main" val="2806145859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668517" y="219891"/>
            <a:ext cx="10854966" cy="6027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</a:rPr>
              <a:t>Challenges Faced by Cinnamon cultivators</a:t>
            </a:r>
            <a:endParaRPr lang="en-US" sz="4000" b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2E19B7-9A0D-4021-50F8-2C37E06D854F}"/>
              </a:ext>
            </a:extLst>
          </p:cNvPr>
          <p:cNvSpPr txBox="1"/>
          <p:nvPr/>
        </p:nvSpPr>
        <p:spPr>
          <a:xfrm>
            <a:off x="894485" y="1432560"/>
            <a:ext cx="9377680" cy="3670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0" i="0">
                <a:effectLst/>
              </a:rPr>
              <a:t>Lack of knowledge about cinnamon quality hierarchy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0" i="0">
                <a:effectLst/>
              </a:rPr>
              <a:t>Selling crops at a loss due to lack of knowledge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0" i="0">
                <a:effectLst/>
              </a:rPr>
              <a:t>Undervaluing the product due to unawareness of specific grade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0" i="0">
                <a:effectLst/>
              </a:rPr>
              <a:t>Exploitation of growers' lack of knowledge by middlemen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0" i="0">
                <a:effectLst/>
              </a:rPr>
              <a:t>Manipulation of prices by middlemen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2EBF37-13E1-CA85-273F-04B1C4C52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8280" y="2896546"/>
            <a:ext cx="3440890" cy="34408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BF1E466-39C9-F39D-68C1-FD72D62407E8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IT20252786</a:t>
            </a:r>
            <a:r>
              <a:rPr lang="en-US" sz="1800">
                <a:solidFill>
                  <a:schemeClr val="tx1"/>
                </a:solidFill>
              </a:rPr>
              <a:t>   | Ekanayaka E.M.A.I.B |   </a:t>
            </a:r>
            <a:r>
              <a:rPr lang="en-US" sz="1800" b="0">
                <a:solidFill>
                  <a:schemeClr val="tx1"/>
                </a:solidFill>
              </a:rPr>
              <a:t>TMP-23-156</a:t>
            </a:r>
          </a:p>
        </p:txBody>
      </p:sp>
    </p:spTree>
    <p:extLst>
      <p:ext uri="{BB962C8B-B14F-4D97-AF65-F5344CB8AC3E}">
        <p14:creationId xmlns:p14="http://schemas.microsoft.com/office/powerpoint/2010/main" val="17770682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, diagram, screenshot, cartoon&#10;&#10;Description automatically generated">
            <a:extLst>
              <a:ext uri="{FF2B5EF4-FFF2-40B4-BE49-F238E27FC236}">
                <a16:creationId xmlns:a16="http://schemas.microsoft.com/office/drawing/2014/main" id="{9279870B-0714-53CD-C7E5-654E8EDFD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17" y="792162"/>
            <a:ext cx="10297509" cy="5792351"/>
          </a:xfrm>
          <a:prstGeom prst="rect">
            <a:avLst/>
          </a:prstGeom>
        </p:spPr>
      </p:pic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SOLUTION</a:t>
            </a:r>
            <a:endParaRPr lang="en-US" sz="5700" b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67C7ED-EF3D-7EC0-15AD-0BC0D501595B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IT20252786</a:t>
            </a:r>
            <a:r>
              <a:rPr lang="en-US" sz="1800">
                <a:solidFill>
                  <a:schemeClr val="tx1"/>
                </a:solidFill>
              </a:rPr>
              <a:t>   | Ekanayaka E.M.A.I.B |   </a:t>
            </a:r>
            <a:r>
              <a:rPr lang="en-US" sz="1800" b="0">
                <a:solidFill>
                  <a:schemeClr val="tx1"/>
                </a:solidFill>
              </a:rPr>
              <a:t>TMP-23-156</a:t>
            </a:r>
          </a:p>
        </p:txBody>
      </p:sp>
    </p:spTree>
    <p:extLst>
      <p:ext uri="{BB962C8B-B14F-4D97-AF65-F5344CB8AC3E}">
        <p14:creationId xmlns:p14="http://schemas.microsoft.com/office/powerpoint/2010/main" val="21875024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AF75DFF-26B1-BE12-5D79-E80340124F1D}"/>
              </a:ext>
            </a:extLst>
          </p:cNvPr>
          <p:cNvSpPr/>
          <p:nvPr/>
        </p:nvSpPr>
        <p:spPr>
          <a:xfrm>
            <a:off x="668517" y="-758551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3FB67D17-BE7F-F1D0-E73D-AD2721E622EF}"/>
              </a:ext>
            </a:extLst>
          </p:cNvPr>
          <p:cNvSpPr txBox="1">
            <a:spLocks/>
          </p:cNvSpPr>
          <p:nvPr/>
        </p:nvSpPr>
        <p:spPr>
          <a:xfrm>
            <a:off x="955040" y="142240"/>
            <a:ext cx="9682480" cy="5851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r>
              <a:rPr lang="en-US" sz="4000" b="1">
                <a:solidFill>
                  <a:schemeClr val="bg1"/>
                </a:solidFill>
                <a:latin typeface="+mn-lt"/>
              </a:rPr>
              <a:t>Cinnamon Grades  In The Market And The Difference</a:t>
            </a:r>
          </a:p>
        </p:txBody>
      </p:sp>
      <p:graphicFrame>
        <p:nvGraphicFramePr>
          <p:cNvPr id="6" name="Table 10">
            <a:extLst>
              <a:ext uri="{FF2B5EF4-FFF2-40B4-BE49-F238E27FC236}">
                <a16:creationId xmlns:a16="http://schemas.microsoft.com/office/drawing/2014/main" id="{931D372F-662E-52F9-AB0E-58F085D0CB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0809396"/>
              </p:ext>
            </p:extLst>
          </p:nvPr>
        </p:nvGraphicFramePr>
        <p:xfrm>
          <a:off x="198121" y="978363"/>
          <a:ext cx="11734800" cy="55508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1213">
                  <a:extLst>
                    <a:ext uri="{9D8B030D-6E8A-4147-A177-3AD203B41FA5}">
                      <a16:colId xmlns:a16="http://schemas.microsoft.com/office/drawing/2014/main" val="3142256917"/>
                    </a:ext>
                  </a:extLst>
                </a:gridCol>
                <a:gridCol w="9153587">
                  <a:extLst>
                    <a:ext uri="{9D8B030D-6E8A-4147-A177-3AD203B41FA5}">
                      <a16:colId xmlns:a16="http://schemas.microsoft.com/office/drawing/2014/main" val="93140685"/>
                    </a:ext>
                  </a:extLst>
                </a:gridCol>
              </a:tblGrid>
              <a:tr h="348919">
                <a:tc>
                  <a:txBody>
                    <a:bodyPr/>
                    <a:lstStyle/>
                    <a:p>
                      <a:r>
                        <a:rPr lang="en-US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Characteristics </a:t>
                      </a:r>
                      <a:r>
                        <a:rPr lang="en-US" sz="1800" b="0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947143"/>
                  </a:ext>
                </a:extLst>
              </a:tr>
              <a:tr h="4302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Alba 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Thin,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tightly rolled 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quills with a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light color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Delicate aroma. Highest quality grade. 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758954"/>
                  </a:ext>
                </a:extLst>
              </a:tr>
              <a:tr h="6106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C5 Special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Slightly thicker quills than Alba grade.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Well-rolled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and may have a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slightly darker color. 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2509934"/>
                  </a:ext>
                </a:extLst>
              </a:tr>
              <a:tr h="6145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C5 	</a:t>
                      </a:r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Reasonably good quality.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Quills are thicker and less uniform 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compared to the higher grades. Darker color and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may include some broken pieces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056129"/>
                  </a:ext>
                </a:extLst>
              </a:tr>
              <a:tr h="6106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C4 	</a:t>
                      </a:r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Thicker and coarser 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quills.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Darker color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and may have a stronger aroma and flavor. 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469733"/>
                  </a:ext>
                </a:extLst>
              </a:tr>
              <a:tr h="6145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M5 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Mix of good and medium quality. May include a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combination of thinner and thicker quills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resulting in variations in appearance, aroma, and flavor. 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6678349"/>
                  </a:ext>
                </a:extLst>
              </a:tr>
              <a:tr h="6145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H1 and H2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Thicker and coarser quills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Darker color. Aroma is not as strong as M5. 	</a:t>
                      </a:r>
                    </a:p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6311139"/>
                  </a:ext>
                </a:extLst>
              </a:tr>
              <a:tr h="87229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Cinnamon </a:t>
                      </a:r>
                      <a:r>
                        <a:rPr lang="en-US" sz="1800" b="0" i="0" u="none" strike="noStrike" kern="1200" baseline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Quillings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- No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kern="120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Broken or smaller pieces of cinnamon bark that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are not suitable for whole quills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No 1 generally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represents larger or higher quality pieces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321268"/>
                  </a:ext>
                </a:extLst>
              </a:tr>
              <a:tr h="6145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Cinnamon </a:t>
                      </a:r>
                      <a:r>
                        <a:rPr lang="en-US" sz="1800" b="0" i="0" u="none" strike="noStrike" kern="1200" baseline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quillings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- No 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Broken or smaller pieces of cinnamon bark that are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not suitable for whole quills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No 2 generally represents </a:t>
                      </a:r>
                      <a:r>
                        <a:rPr lang="en-US" sz="1800" b="1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smaller or lower quality pieces. </a:t>
                      </a: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25460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FEC06FE-8C59-34B1-82BB-2148C28A0EA4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IT20252786</a:t>
            </a:r>
            <a:r>
              <a:rPr lang="en-US" sz="1800">
                <a:solidFill>
                  <a:schemeClr val="tx1"/>
                </a:solidFill>
              </a:rPr>
              <a:t>   | Ekanayaka E.M.A.I.B |   </a:t>
            </a:r>
            <a:r>
              <a:rPr lang="en-US" sz="1800" b="0">
                <a:solidFill>
                  <a:schemeClr val="tx1"/>
                </a:solidFill>
              </a:rPr>
              <a:t>TMP-23-156</a:t>
            </a:r>
          </a:p>
        </p:txBody>
      </p:sp>
    </p:spTree>
    <p:extLst>
      <p:ext uri="{BB962C8B-B14F-4D97-AF65-F5344CB8AC3E}">
        <p14:creationId xmlns:p14="http://schemas.microsoft.com/office/powerpoint/2010/main" val="238795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System overview</a:t>
            </a:r>
          </a:p>
        </p:txBody>
      </p:sp>
      <p:pic>
        <p:nvPicPr>
          <p:cNvPr id="3" name="Picture 2" descr="A picture containing text, diagram, line, font&#10;&#10;Description automatically generated">
            <a:extLst>
              <a:ext uri="{FF2B5EF4-FFF2-40B4-BE49-F238E27FC236}">
                <a16:creationId xmlns:a16="http://schemas.microsoft.com/office/drawing/2014/main" id="{DC813D1F-7501-CA9C-882F-97382370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1" y="1096962"/>
            <a:ext cx="9753600" cy="54864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A7286E4-1553-21AF-58CD-BE905A8D2182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IT20252786</a:t>
            </a:r>
            <a:r>
              <a:rPr lang="en-US" sz="1800">
                <a:solidFill>
                  <a:schemeClr val="tx1"/>
                </a:solidFill>
              </a:rPr>
              <a:t>   | Ekanayaka E.M.A.I.B |   </a:t>
            </a:r>
            <a:r>
              <a:rPr lang="en-US" sz="1800" b="0">
                <a:solidFill>
                  <a:schemeClr val="tx1"/>
                </a:solidFill>
              </a:rPr>
              <a:t>TMP-23-156</a:t>
            </a:r>
          </a:p>
        </p:txBody>
      </p:sp>
    </p:spTree>
    <p:extLst>
      <p:ext uri="{BB962C8B-B14F-4D97-AF65-F5344CB8AC3E}">
        <p14:creationId xmlns:p14="http://schemas.microsoft.com/office/powerpoint/2010/main" val="3692493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AB85D70-4585-87C9-711B-0315DBFB58B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86" y="0"/>
            <a:ext cx="6858000" cy="6858000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82532CC3-B0D5-EE5B-03B8-A7DBBB06D096}"/>
              </a:ext>
            </a:extLst>
          </p:cNvPr>
          <p:cNvSpPr txBox="1">
            <a:spLocks/>
          </p:cNvSpPr>
          <p:nvPr/>
        </p:nvSpPr>
        <p:spPr>
          <a:xfrm>
            <a:off x="0" y="1469795"/>
            <a:ext cx="12192000" cy="914400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>
                <a:latin typeface="+mn-lt"/>
              </a:rPr>
              <a:t>CINNAMON Price prediction.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00D44D0-6E3F-1C99-C53B-6A1A12BF9018}"/>
              </a:ext>
            </a:extLst>
          </p:cNvPr>
          <p:cNvGrpSpPr/>
          <p:nvPr/>
        </p:nvGrpSpPr>
        <p:grpSpPr>
          <a:xfrm>
            <a:off x="8100772" y="2984971"/>
            <a:ext cx="2132455" cy="2977670"/>
            <a:chOff x="762000" y="2637885"/>
            <a:chExt cx="2132455" cy="2977670"/>
          </a:xfrm>
        </p:grpSpPr>
        <p:sp>
          <p:nvSpPr>
            <p:cNvPr id="3" name="Text Placeholder 8">
              <a:extLst>
                <a:ext uri="{FF2B5EF4-FFF2-40B4-BE49-F238E27FC236}">
                  <a16:creationId xmlns:a16="http://schemas.microsoft.com/office/drawing/2014/main" id="{E9BE50FE-4DE1-439A-D2D0-910D83A01F2E}"/>
                </a:ext>
              </a:extLst>
            </p:cNvPr>
            <p:cNvSpPr txBox="1">
              <a:spLocks/>
            </p:cNvSpPr>
            <p:nvPr/>
          </p:nvSpPr>
          <p:spPr>
            <a:xfrm>
              <a:off x="779207" y="4947207"/>
              <a:ext cx="2098039" cy="66834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Ø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>
                  <a:latin typeface="Times New Roman" panose="02020603050405020304" pitchFamily="18" charset="0"/>
                  <a:cs typeface="Times New Roman" panose="02020603050405020304" pitchFamily="18" charset="0"/>
                </a:rPr>
                <a:t>Ravishan S.A.A.</a:t>
              </a:r>
            </a:p>
            <a:p>
              <a:pPr marL="0" indent="0" algn="ctr">
                <a:buNone/>
              </a:pPr>
              <a:r>
                <a:rPr lang="en-US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IT20241032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0094779-7CE2-563C-3037-9B2E8A40CA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62000" y="2637885"/>
              <a:ext cx="2132455" cy="2132455"/>
            </a:xfrm>
            <a:prstGeom prst="flowChartConnector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D6D4281A-C7D1-A8FD-C8A6-C74269CD39AC}"/>
              </a:ext>
            </a:extLst>
          </p:cNvPr>
          <p:cNvSpPr/>
          <p:nvPr/>
        </p:nvSpPr>
        <p:spPr>
          <a:xfrm>
            <a:off x="2687817" y="6492875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IT20241032</a:t>
            </a:r>
            <a:r>
              <a:rPr lang="en-US" sz="1800">
                <a:solidFill>
                  <a:schemeClr val="tx1"/>
                </a:solidFill>
              </a:rPr>
              <a:t>   | </a:t>
            </a:r>
            <a:r>
              <a:rPr lang="en-US">
                <a:solidFill>
                  <a:schemeClr val="tx1"/>
                </a:solidFill>
              </a:rPr>
              <a:t>Ravishan S.A.A.</a:t>
            </a:r>
            <a:r>
              <a:rPr lang="en-US" sz="1800" b="1">
                <a:solidFill>
                  <a:schemeClr val="tx1"/>
                </a:solidFill>
              </a:rPr>
              <a:t> </a:t>
            </a:r>
            <a:r>
              <a:rPr lang="en-US" sz="1800">
                <a:solidFill>
                  <a:schemeClr val="tx1"/>
                </a:solidFill>
              </a:rPr>
              <a:t>| TMP-23-156</a:t>
            </a:r>
            <a:endParaRPr lang="en-US" sz="18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3717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AF75DFF-26B1-BE12-5D79-E80340124F1D}"/>
              </a:ext>
            </a:extLst>
          </p:cNvPr>
          <p:cNvSpPr/>
          <p:nvPr/>
        </p:nvSpPr>
        <p:spPr>
          <a:xfrm>
            <a:off x="668517" y="-758551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3FB67D17-BE7F-F1D0-E73D-AD2721E622EF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r>
              <a:rPr lang="en-US" sz="4000" b="1">
                <a:solidFill>
                  <a:schemeClr val="bg1"/>
                </a:solidFill>
                <a:latin typeface="+mn-lt"/>
              </a:rPr>
              <a:t>Technologies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09BB25-52C3-DCBA-043F-E4A123FE1D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8092" y="1274910"/>
            <a:ext cx="10557416" cy="509227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23F2B80-B3AB-28C0-3B42-85816E156B5A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IT20252786</a:t>
            </a:r>
            <a:r>
              <a:rPr lang="en-US" sz="1800">
                <a:solidFill>
                  <a:schemeClr val="tx1"/>
                </a:solidFill>
              </a:rPr>
              <a:t>   | Ekanayaka E.M.A.I.B |   </a:t>
            </a:r>
            <a:r>
              <a:rPr lang="en-US" sz="1800" b="0">
                <a:solidFill>
                  <a:schemeClr val="tx1"/>
                </a:solidFill>
              </a:rPr>
              <a:t>TMP-23-156</a:t>
            </a:r>
          </a:p>
        </p:txBody>
      </p:sp>
    </p:spTree>
    <p:extLst>
      <p:ext uri="{BB962C8B-B14F-4D97-AF65-F5344CB8AC3E}">
        <p14:creationId xmlns:p14="http://schemas.microsoft.com/office/powerpoint/2010/main" val="428829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72D7D9-81D7-50A8-3F3B-B4A0BD456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857250" y="857250"/>
            <a:ext cx="6858000" cy="514350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5F1A01C-AA23-B6DE-244D-48968C66DA24}"/>
              </a:ext>
            </a:extLst>
          </p:cNvPr>
          <p:cNvSpPr/>
          <p:nvPr/>
        </p:nvSpPr>
        <p:spPr>
          <a:xfrm>
            <a:off x="6820343" y="1805650"/>
            <a:ext cx="5256914" cy="2951545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r>
              <a:rPr lang="en-US" sz="2000" err="1"/>
              <a:t>Thihagoda</a:t>
            </a:r>
            <a:r>
              <a:rPr lang="en-US" sz="2000"/>
              <a:t> research center (poster about cinnamon quality)</a:t>
            </a:r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0E4369CB-25A1-9108-0FE3-1BBEDDAB3730}"/>
              </a:ext>
            </a:extLst>
          </p:cNvPr>
          <p:cNvSpPr txBox="1">
            <a:spLocks/>
          </p:cNvSpPr>
          <p:nvPr/>
        </p:nvSpPr>
        <p:spPr>
          <a:xfrm>
            <a:off x="6922167" y="2302114"/>
            <a:ext cx="5716743" cy="13947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endParaRPr lang="en-US" sz="4000" b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195991-3314-79A3-FAF6-85E23C49F30C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IT20252786</a:t>
            </a:r>
            <a:r>
              <a:rPr lang="en-US" sz="1800">
                <a:solidFill>
                  <a:schemeClr val="tx1"/>
                </a:solidFill>
              </a:rPr>
              <a:t>   | Ekanayaka E.M.A.I.B |   </a:t>
            </a:r>
            <a:r>
              <a:rPr lang="en-US" sz="1800" b="0">
                <a:solidFill>
                  <a:schemeClr val="tx1"/>
                </a:solidFill>
              </a:rPr>
              <a:t>TMP-23-156</a:t>
            </a:r>
          </a:p>
        </p:txBody>
      </p:sp>
    </p:spTree>
    <p:extLst>
      <p:ext uri="{BB962C8B-B14F-4D97-AF65-F5344CB8AC3E}">
        <p14:creationId xmlns:p14="http://schemas.microsoft.com/office/powerpoint/2010/main" val="10419912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AF75DFF-26B1-BE12-5D79-E80340124F1D}"/>
              </a:ext>
            </a:extLst>
          </p:cNvPr>
          <p:cNvSpPr/>
          <p:nvPr/>
        </p:nvSpPr>
        <p:spPr>
          <a:xfrm>
            <a:off x="610644" y="-838200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3FB67D17-BE7F-F1D0-E73D-AD2721E622EF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r>
              <a:rPr lang="en-US" sz="4000" b="1">
                <a:solidFill>
                  <a:schemeClr val="bg1"/>
                </a:solidFill>
                <a:latin typeface="+mn-lt"/>
              </a:rPr>
              <a:t>Research Gap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D4694A-5FD9-3694-387D-F3F18E60727F}"/>
              </a:ext>
            </a:extLst>
          </p:cNvPr>
          <p:cNvSpPr txBox="1"/>
          <p:nvPr/>
        </p:nvSpPr>
        <p:spPr>
          <a:xfrm>
            <a:off x="304800" y="665998"/>
            <a:ext cx="11962356" cy="5482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/>
              <a:t>Existing related research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/>
              <a:t>Detecting the cinnamon quill</a:t>
            </a:r>
          </a:p>
          <a:p>
            <a:pPr>
              <a:lnSpc>
                <a:spcPct val="150000"/>
              </a:lnSpc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[1] K. W. a. B. S. .P. Jayasuriya, "IoT based Cinnamon Quality Control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Systemthrough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Image Processing," Research gate,2018. </a:t>
            </a:r>
          </a:p>
          <a:p>
            <a:pPr>
              <a:lnSpc>
                <a:spcPct val="150000"/>
              </a:lnSpc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[2]N. M. N. M. M. T. D. N. K. A. Malini T1, "Testing the quality of cereals and pulses using LabVIEW," 2021. </a:t>
            </a: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/>
              <a:t>Identifying the cinnamon quill grade</a:t>
            </a:r>
          </a:p>
          <a:p>
            <a:pPr>
              <a:lnSpc>
                <a:spcPct val="150000"/>
              </a:lnSpc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[1] K. W. a. B. S. .P. Jayasuriya, "IoT based Cinnamon Quality Control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Systemthrough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Image Processing," Research gate,2018. 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b="1"/>
              <a:t>Research Gap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/>
              <a:t>Lack of research on technical solutions for grading the cinnamon quill</a:t>
            </a:r>
          </a:p>
          <a:p>
            <a:pPr>
              <a:lnSpc>
                <a:spcPct val="150000"/>
              </a:lnSpc>
            </a:pP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b="1"/>
              <a:t>Our Research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/>
              <a:t>Provides a mobile application that can detect and provide grades for Ceylon Cinnamon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/>
              <a:t>Provide the Current market price for identified grade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/>
              <a:t>The system is optimized so that it responds accurately to lower-quality images and memory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89C667-2838-722E-5AE4-22B782F05C2A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IT20252786</a:t>
            </a:r>
            <a:r>
              <a:rPr lang="en-US" sz="1800">
                <a:solidFill>
                  <a:schemeClr val="tx1"/>
                </a:solidFill>
              </a:rPr>
              <a:t>   | Ekanayaka E.M.A.I.B |   </a:t>
            </a:r>
            <a:r>
              <a:rPr lang="en-US" sz="1800" b="0">
                <a:solidFill>
                  <a:schemeClr val="tx1"/>
                </a:solidFill>
              </a:rPr>
              <a:t>TMP-23-156</a:t>
            </a:r>
          </a:p>
        </p:txBody>
      </p:sp>
    </p:spTree>
    <p:extLst>
      <p:ext uri="{BB962C8B-B14F-4D97-AF65-F5344CB8AC3E}">
        <p14:creationId xmlns:p14="http://schemas.microsoft.com/office/powerpoint/2010/main" val="130606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AF75DFF-26B1-BE12-5D79-E80340124F1D}"/>
              </a:ext>
            </a:extLst>
          </p:cNvPr>
          <p:cNvSpPr/>
          <p:nvPr/>
        </p:nvSpPr>
        <p:spPr>
          <a:xfrm>
            <a:off x="610644" y="-838200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3FB67D17-BE7F-F1D0-E73D-AD2721E622EF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r>
              <a:rPr lang="en-US" sz="4000" b="1">
                <a:solidFill>
                  <a:schemeClr val="bg1"/>
                </a:solidFill>
                <a:latin typeface="+mn-lt"/>
              </a:rPr>
              <a:t>References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D4694A-5FD9-3694-387D-F3F18E60727F}"/>
              </a:ext>
            </a:extLst>
          </p:cNvPr>
          <p:cNvSpPr txBox="1"/>
          <p:nvPr/>
        </p:nvSpPr>
        <p:spPr>
          <a:xfrm>
            <a:off x="304800" y="1651000"/>
            <a:ext cx="11962356" cy="4475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[1] K. W. a. B. S. .P. Jayasuriya, "IoT based Cinnamon Quality Control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Systemthrough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 Image Processing," Research gate,2018.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[2]N. M. N. M. M. T. D. N. K. A. Malini T1, "Testing the quality of cereals and pulses using LabVIEW," 2021.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[3] V. S. K. a. B. N. Shaikh:, "Identification And Quality Testing Of Rice Grains Using Image Processing And Neural network," 2017.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lang="en-US" sz="1600"/>
              <a:t>[4] G. M. A. C. Devraj Vishnu, "A computer vision approach for grade identification of rice bran," 2017.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lang="en-US" sz="1600"/>
              <a:t>[5] J. S. N. L. S. B. A. U. M. G. Manish Bhurtel1, "DEEP LEARNING BASED SEED QUALITY TESTER," 2019.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endParaRPr lang="en-US" sz="16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r>
              <a:rPr lang="en-US" sz="1600"/>
              <a:t>[6] A. P. R. </a:t>
            </a:r>
            <a:r>
              <a:rPr lang="en-US" sz="1600" err="1"/>
              <a:t>Shivpriya</a:t>
            </a:r>
            <a:r>
              <a:rPr lang="en-US" sz="1600"/>
              <a:t> Desai, "Seed Quality Analysis Using Image Processing and ANN," 2017.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endParaRPr lang="en-US" sz="16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endParaRPr lang="en-US" sz="1600">
              <a:solidFill>
                <a:prstClr val="black"/>
              </a:solidFill>
              <a:latin typeface="Cambri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7C42F3-33C9-C0A3-3E53-D61CF82213E9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IT20252786</a:t>
            </a:r>
            <a:r>
              <a:rPr lang="en-US" sz="1800">
                <a:solidFill>
                  <a:schemeClr val="tx1"/>
                </a:solidFill>
              </a:rPr>
              <a:t>   | Ekanayaka E.M.A.I.B |   </a:t>
            </a:r>
            <a:r>
              <a:rPr lang="en-US" sz="1800" b="0">
                <a:solidFill>
                  <a:schemeClr val="tx1"/>
                </a:solidFill>
              </a:rPr>
              <a:t>TMP-23-156</a:t>
            </a:r>
          </a:p>
        </p:txBody>
      </p:sp>
    </p:spTree>
    <p:extLst>
      <p:ext uri="{BB962C8B-B14F-4D97-AF65-F5344CB8AC3E}">
        <p14:creationId xmlns:p14="http://schemas.microsoft.com/office/powerpoint/2010/main" val="223512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AFF4D67-0B7C-D448-AD9C-A56C88E16A13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37E9693-72EF-574E-C726-18A99FC7F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11684000" cy="79216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+mn-lt"/>
              </a:rPr>
              <a:t>DATA SETS</a:t>
            </a:r>
          </a:p>
        </p:txBody>
      </p:sp>
      <p:graphicFrame>
        <p:nvGraphicFramePr>
          <p:cNvPr id="5" name="Table 14">
            <a:extLst>
              <a:ext uri="{FF2B5EF4-FFF2-40B4-BE49-F238E27FC236}">
                <a16:creationId xmlns:a16="http://schemas.microsoft.com/office/drawing/2014/main" id="{B6CB2A2C-AED6-170A-E717-E747E37D24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0929807"/>
              </p:ext>
            </p:extLst>
          </p:nvPr>
        </p:nvGraphicFramePr>
        <p:xfrm>
          <a:off x="1798320" y="2326641"/>
          <a:ext cx="7650480" cy="2834639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7650480">
                  <a:extLst>
                    <a:ext uri="{9D8B030D-6E8A-4147-A177-3AD203B41FA5}">
                      <a16:colId xmlns:a16="http://schemas.microsoft.com/office/drawing/2014/main" val="3340860445"/>
                    </a:ext>
                  </a:extLst>
                </a:gridCol>
              </a:tblGrid>
              <a:tr h="2834639">
                <a:tc>
                  <a:txBody>
                    <a:bodyPr/>
                    <a:lstStyle/>
                    <a:p>
                      <a:pPr rtl="0"/>
                      <a:endParaRPr lang="en-US" sz="2000" b="0" u="none" strike="noStrike" kern="1200">
                        <a:solidFill>
                          <a:schemeClr val="lt1"/>
                        </a:solidFill>
                        <a:effectLst/>
                      </a:endParaRPr>
                    </a:p>
                    <a:p>
                      <a:pPr rtl="0"/>
                      <a:endParaRPr lang="en-US" sz="2000" b="0" u="none" strike="noStrike" kern="1200">
                        <a:solidFill>
                          <a:schemeClr val="lt1"/>
                        </a:solidFill>
                        <a:effectLst/>
                      </a:endParaRPr>
                    </a:p>
                    <a:p>
                      <a:pPr rtl="0"/>
                      <a:endParaRPr lang="en-US" sz="2000" b="0" u="none" strike="noStrike" kern="1200">
                        <a:solidFill>
                          <a:schemeClr val="lt1"/>
                        </a:solidFill>
                        <a:effectLst/>
                      </a:endParaRPr>
                    </a:p>
                    <a:p>
                      <a:pPr rtl="0"/>
                      <a:endParaRPr lang="en-US" sz="2000" b="0">
                        <a:effectLst/>
                      </a:endParaRPr>
                    </a:p>
                    <a:p>
                      <a:pPr rtl="0"/>
                      <a:r>
                        <a:rPr lang="en-US" sz="1800" b="0" i="0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Gathered a data set during an on-site visit to the Thihagoda Cinnamon Research facility.</a:t>
                      </a:r>
                      <a:endParaRPr lang="en-US" sz="2000" b="0" u="none" strike="noStrike" kern="1200">
                        <a:solidFill>
                          <a:schemeClr val="lt1"/>
                        </a:solidFill>
                        <a:effectLst/>
                      </a:endParaRPr>
                    </a:p>
                    <a:p>
                      <a:pPr rtl="0"/>
                      <a:endParaRPr lang="en-US" sz="2000" b="0" u="none" strike="noStrike" kern="1200">
                        <a:solidFill>
                          <a:schemeClr val="lt1"/>
                        </a:solidFill>
                        <a:effectLst/>
                      </a:endParaRPr>
                    </a:p>
                    <a:p>
                      <a:pPr rtl="0"/>
                      <a:endParaRPr lang="en-US" sz="2000" b="0" u="none" strike="noStrike" kern="1200">
                        <a:solidFill>
                          <a:schemeClr val="lt1"/>
                        </a:solidFill>
                        <a:effectLst/>
                      </a:endParaRPr>
                    </a:p>
                    <a:p>
                      <a:pPr rtl="0"/>
                      <a:endParaRPr lang="en-US" sz="2000" b="0">
                        <a:effectLst/>
                      </a:endParaRP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098487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4F348D28-E797-9F51-6EFB-35A56E612D55}"/>
              </a:ext>
            </a:extLst>
          </p:cNvPr>
          <p:cNvSpPr/>
          <p:nvPr/>
        </p:nvSpPr>
        <p:spPr>
          <a:xfrm>
            <a:off x="2632435" y="6492874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IT20252786</a:t>
            </a:r>
            <a:r>
              <a:rPr lang="en-US" sz="1800">
                <a:solidFill>
                  <a:schemeClr val="tx1"/>
                </a:solidFill>
              </a:rPr>
              <a:t>   | Ekanayaka E.M.A.I.B |   </a:t>
            </a:r>
            <a:r>
              <a:rPr lang="en-US" sz="1800" b="0">
                <a:solidFill>
                  <a:schemeClr val="tx1"/>
                </a:solidFill>
              </a:rPr>
              <a:t>TMP-23-156</a:t>
            </a:r>
          </a:p>
        </p:txBody>
      </p:sp>
    </p:spTree>
    <p:extLst>
      <p:ext uri="{BB962C8B-B14F-4D97-AF65-F5344CB8AC3E}">
        <p14:creationId xmlns:p14="http://schemas.microsoft.com/office/powerpoint/2010/main" val="6171969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AB85D70-4585-87C9-711B-0315DBFB58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82532CC3-B0D5-EE5B-03B8-A7DBBB06D096}"/>
              </a:ext>
            </a:extLst>
          </p:cNvPr>
          <p:cNvSpPr txBox="1">
            <a:spLocks/>
          </p:cNvSpPr>
          <p:nvPr/>
        </p:nvSpPr>
        <p:spPr>
          <a:xfrm>
            <a:off x="859017" y="2667000"/>
            <a:ext cx="10363200" cy="914400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b="0">
                <a:latin typeface="+mn-lt"/>
              </a:rPr>
              <a:t>Over to  </a:t>
            </a:r>
            <a:r>
              <a:rPr lang="en-US" sz="40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Gamaethige</a:t>
            </a:r>
            <a:r>
              <a:rPr lang="en-US" sz="4000" i="1">
                <a:latin typeface="Times New Roman" panose="02020603050405020304" pitchFamily="18" charset="0"/>
                <a:cs typeface="Times New Roman" panose="02020603050405020304" pitchFamily="18" charset="0"/>
              </a:rPr>
              <a:t> G.G.S.A.</a:t>
            </a:r>
          </a:p>
        </p:txBody>
      </p:sp>
    </p:spTree>
    <p:extLst>
      <p:ext uri="{BB962C8B-B14F-4D97-AF65-F5344CB8AC3E}">
        <p14:creationId xmlns:p14="http://schemas.microsoft.com/office/powerpoint/2010/main" val="941522304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AB85D70-4585-87C9-711B-0315DBFB58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86" y="0"/>
            <a:ext cx="6858000" cy="6858000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82532CC3-B0D5-EE5B-03B8-A7DBBB06D096}"/>
              </a:ext>
            </a:extLst>
          </p:cNvPr>
          <p:cNvSpPr txBox="1">
            <a:spLocks/>
          </p:cNvSpPr>
          <p:nvPr/>
        </p:nvSpPr>
        <p:spPr>
          <a:xfrm>
            <a:off x="0" y="1469795"/>
            <a:ext cx="12192000" cy="914400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>
                <a:latin typeface="+mn-lt"/>
              </a:rPr>
              <a:t>CINNAMON Farmer support community.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D5E83CB-09C3-C93F-A300-994609793502}"/>
              </a:ext>
            </a:extLst>
          </p:cNvPr>
          <p:cNvGrpSpPr/>
          <p:nvPr/>
        </p:nvGrpSpPr>
        <p:grpSpPr>
          <a:xfrm>
            <a:off x="8812149" y="3008140"/>
            <a:ext cx="2224274" cy="2805607"/>
            <a:chOff x="6408333" y="2758389"/>
            <a:chExt cx="2265150" cy="285716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562653-4564-9FBD-E031-719C6C6F2D2F}"/>
                </a:ext>
              </a:extLst>
            </p:cNvPr>
            <p:cNvPicPr>
              <a:picLocks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24" t="464" r="624" b="21898"/>
            <a:stretch/>
          </p:blipFill>
          <p:spPr>
            <a:xfrm>
              <a:off x="6589265" y="2758389"/>
              <a:ext cx="1996791" cy="1996419"/>
            </a:xfrm>
            <a:prstGeom prst="ellipse">
              <a:avLst/>
            </a:prstGeom>
          </p:spPr>
        </p:pic>
        <p:sp>
          <p:nvSpPr>
            <p:cNvPr id="7" name="Text Placeholder 8">
              <a:extLst>
                <a:ext uri="{FF2B5EF4-FFF2-40B4-BE49-F238E27FC236}">
                  <a16:creationId xmlns:a16="http://schemas.microsoft.com/office/drawing/2014/main" id="{E24845F5-AB79-46DB-EE68-459FB5CC6440}"/>
                </a:ext>
              </a:extLst>
            </p:cNvPr>
            <p:cNvSpPr txBox="1">
              <a:spLocks/>
            </p:cNvSpPr>
            <p:nvPr/>
          </p:nvSpPr>
          <p:spPr>
            <a:xfrm>
              <a:off x="6408333" y="4953739"/>
              <a:ext cx="2265150" cy="661815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Ø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Gamaethige</a:t>
              </a:r>
              <a:r>
                <a:rPr lang="en-US" sz="1800">
                  <a:latin typeface="Times New Roman" panose="02020603050405020304" pitchFamily="18" charset="0"/>
                  <a:cs typeface="Times New Roman" panose="02020603050405020304" pitchFamily="18" charset="0"/>
                </a:rPr>
                <a:t> G.G.S.A.</a:t>
              </a:r>
            </a:p>
            <a:p>
              <a:pPr marL="0" indent="0" algn="ctr">
                <a:buNone/>
              </a:pPr>
              <a:r>
                <a:rPr lang="en-US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IT16026476</a:t>
              </a:r>
            </a:p>
            <a:p>
              <a:pPr marL="0" indent="0" algn="ctr">
                <a:buNone/>
              </a:pPr>
              <a:endParaRPr lang="en-US"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1444503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Problem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D72475-7234-E30A-6AC8-70F9FDDE4070}"/>
              </a:ext>
            </a:extLst>
          </p:cNvPr>
          <p:cNvSpPr txBox="1"/>
          <p:nvPr/>
        </p:nvSpPr>
        <p:spPr>
          <a:xfrm>
            <a:off x="673498" y="1305736"/>
            <a:ext cx="7985058" cy="3670941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Lack of knowledge transfer among farmers. </a:t>
            </a:r>
          </a:p>
          <a:p>
            <a:pPr marL="285750" indent="-285750">
              <a:lnSpc>
                <a:spcPct val="200000"/>
              </a:lnSpc>
              <a:buFont typeface="Arial,Sans-Serif" panose="020B0604020202020204" pitchFamily="34" charset="0"/>
              <a:buChar char="•"/>
            </a:pPr>
            <a:r>
              <a:rPr lang="en-US" sz="2400"/>
              <a:t>Communication gaps among veterans and beginners.</a:t>
            </a:r>
          </a:p>
          <a:p>
            <a:pPr marL="285750" indent="-285750">
              <a:lnSpc>
                <a:spcPct val="200000"/>
              </a:lnSpc>
              <a:buFont typeface="Arial,Sans-Serif" panose="020B0604020202020204" pitchFamily="34" charset="0"/>
              <a:buChar char="•"/>
            </a:pPr>
            <a:r>
              <a:rPr lang="en-US" sz="2400"/>
              <a:t>Technological barriers.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Not many reliable resources.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No interactive platforms to ask questions.</a:t>
            </a:r>
          </a:p>
        </p:txBody>
      </p:sp>
      <p:pic>
        <p:nvPicPr>
          <p:cNvPr id="3" name="Picture 4" descr="A picture containing outdoor, grass, person&#10;&#10;Description automatically generated">
            <a:extLst>
              <a:ext uri="{FF2B5EF4-FFF2-40B4-BE49-F238E27FC236}">
                <a16:creationId xmlns:a16="http://schemas.microsoft.com/office/drawing/2014/main" id="{F8AB4CCC-0EF7-FB47-DD89-2E335A743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438" y="3132826"/>
            <a:ext cx="4957313" cy="316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6434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28C14-9030-D7DC-FDE6-D064C4811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4617B2-3007-AA11-9159-FF107A3B7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357DA-28E9-40D3-918C-4D14E8263D81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CF5D0B3-90C0-F376-4555-C73B1C7A4A6A}"/>
              </a:ext>
            </a:extLst>
          </p:cNvPr>
          <p:cNvSpPr/>
          <p:nvPr/>
        </p:nvSpPr>
        <p:spPr>
          <a:xfrm>
            <a:off x="370936" y="1306901"/>
            <a:ext cx="2585048" cy="1010667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User encounters the problem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ED9B4F5-F8D6-A1A4-843D-92C8BB592AF7}"/>
              </a:ext>
            </a:extLst>
          </p:cNvPr>
          <p:cNvSpPr/>
          <p:nvPr/>
        </p:nvSpPr>
        <p:spPr>
          <a:xfrm>
            <a:off x="4318960" y="1301150"/>
            <a:ext cx="2944482" cy="996290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User tries getting a solution by asking around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83E0739-1A56-97D0-3648-F6300B4CF378}"/>
              </a:ext>
            </a:extLst>
          </p:cNvPr>
          <p:cNvSpPr/>
          <p:nvPr/>
        </p:nvSpPr>
        <p:spPr>
          <a:xfrm>
            <a:off x="8583284" y="1309776"/>
            <a:ext cx="2944482" cy="996290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User submits the question to Smart Assistant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6101297-77B9-BBE9-FF12-5775DEF3E46D}"/>
              </a:ext>
            </a:extLst>
          </p:cNvPr>
          <p:cNvSpPr/>
          <p:nvPr/>
        </p:nvSpPr>
        <p:spPr>
          <a:xfrm>
            <a:off x="8577533" y="3101195"/>
            <a:ext cx="2958859" cy="1010667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Smart Assistant understands the question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05C05FE-CCA5-2386-F0E9-2924E46FCA85}"/>
              </a:ext>
            </a:extLst>
          </p:cNvPr>
          <p:cNvSpPr/>
          <p:nvPr/>
        </p:nvSpPr>
        <p:spPr>
          <a:xfrm>
            <a:off x="4316083" y="3095443"/>
            <a:ext cx="2944482" cy="996290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Smart Assistant searches the Knowledge Base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4FF631D-1956-F992-7B60-47952CF4A2D0}"/>
              </a:ext>
            </a:extLst>
          </p:cNvPr>
          <p:cNvSpPr/>
          <p:nvPr/>
        </p:nvSpPr>
        <p:spPr>
          <a:xfrm>
            <a:off x="370936" y="3089692"/>
            <a:ext cx="2585049" cy="1010667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Smart Assistant returns the answer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AF67E29-BDE5-7A09-483B-10014C0505F4}"/>
              </a:ext>
            </a:extLst>
          </p:cNvPr>
          <p:cNvSpPr/>
          <p:nvPr/>
        </p:nvSpPr>
        <p:spPr>
          <a:xfrm>
            <a:off x="4324709" y="4944372"/>
            <a:ext cx="2944482" cy="996290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Smart Assistant publishes the question on Forum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78D9ACF-4FF3-592E-D6B1-13237AE4EFE4}"/>
              </a:ext>
            </a:extLst>
          </p:cNvPr>
          <p:cNvSpPr/>
          <p:nvPr/>
        </p:nvSpPr>
        <p:spPr>
          <a:xfrm>
            <a:off x="370935" y="4944372"/>
            <a:ext cx="2585049" cy="996290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Other users answer the question on Forum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9B9E1BA6-8EE0-1CD9-21BC-6B4A8DD364CB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0" name="Title 8">
            <a:extLst>
              <a:ext uri="{FF2B5EF4-FFF2-40B4-BE49-F238E27FC236}">
                <a16:creationId xmlns:a16="http://schemas.microsoft.com/office/drawing/2014/main" id="{A45AEFFE-E0A8-4304-A33C-C4F19D00A7C9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SOLUTION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210E2C8A-4304-840C-4516-D5AFED5AF47F}"/>
              </a:ext>
            </a:extLst>
          </p:cNvPr>
          <p:cNvSpPr/>
          <p:nvPr/>
        </p:nvSpPr>
        <p:spPr>
          <a:xfrm>
            <a:off x="3091708" y="1711192"/>
            <a:ext cx="1049546" cy="2012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DF6A2CD4-1CB3-37D8-A44D-6508BEF691A5}"/>
              </a:ext>
            </a:extLst>
          </p:cNvPr>
          <p:cNvSpPr/>
          <p:nvPr/>
        </p:nvSpPr>
        <p:spPr>
          <a:xfrm>
            <a:off x="7361783" y="1711192"/>
            <a:ext cx="1049546" cy="2012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336C90BA-06C1-C12D-68E5-ACCFCB04979C}"/>
              </a:ext>
            </a:extLst>
          </p:cNvPr>
          <p:cNvSpPr/>
          <p:nvPr/>
        </p:nvSpPr>
        <p:spPr>
          <a:xfrm>
            <a:off x="9768265" y="2406194"/>
            <a:ext cx="560716" cy="58947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row: Left 35">
            <a:extLst>
              <a:ext uri="{FF2B5EF4-FFF2-40B4-BE49-F238E27FC236}">
                <a16:creationId xmlns:a16="http://schemas.microsoft.com/office/drawing/2014/main" id="{1BBE636D-44DA-AF9E-88D0-5080AC31017E}"/>
              </a:ext>
            </a:extLst>
          </p:cNvPr>
          <p:cNvSpPr/>
          <p:nvPr/>
        </p:nvSpPr>
        <p:spPr>
          <a:xfrm>
            <a:off x="7363507" y="3375804"/>
            <a:ext cx="1049547" cy="43132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Left 36">
            <a:extLst>
              <a:ext uri="{FF2B5EF4-FFF2-40B4-BE49-F238E27FC236}">
                <a16:creationId xmlns:a16="http://schemas.microsoft.com/office/drawing/2014/main" id="{65A208C8-D60F-C37D-6B2E-54FD41A6B725}"/>
              </a:ext>
            </a:extLst>
          </p:cNvPr>
          <p:cNvSpPr/>
          <p:nvPr/>
        </p:nvSpPr>
        <p:spPr>
          <a:xfrm>
            <a:off x="3093432" y="3217653"/>
            <a:ext cx="1049547" cy="747620"/>
          </a:xfrm>
          <a:prstGeom prst="leftArrow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rgbClr val="000000"/>
                </a:solidFill>
              </a:rPr>
              <a:t>YES</a:t>
            </a:r>
            <a:endParaRPr lang="en-US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3592EAEA-7DA9-9B51-DF0F-E3719B0D8305}"/>
              </a:ext>
            </a:extLst>
          </p:cNvPr>
          <p:cNvSpPr/>
          <p:nvPr/>
        </p:nvSpPr>
        <p:spPr>
          <a:xfrm>
            <a:off x="5237960" y="4206239"/>
            <a:ext cx="1121432" cy="646981"/>
          </a:xfrm>
          <a:prstGeom prst="down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NO</a:t>
            </a:r>
          </a:p>
        </p:txBody>
      </p:sp>
      <p:sp>
        <p:nvSpPr>
          <p:cNvPr id="40" name="Arrow: Left 39">
            <a:extLst>
              <a:ext uri="{FF2B5EF4-FFF2-40B4-BE49-F238E27FC236}">
                <a16:creationId xmlns:a16="http://schemas.microsoft.com/office/drawing/2014/main" id="{1256C36D-1CF2-4593-AEE5-E4C1CEB4E95B}"/>
              </a:ext>
            </a:extLst>
          </p:cNvPr>
          <p:cNvSpPr/>
          <p:nvPr/>
        </p:nvSpPr>
        <p:spPr>
          <a:xfrm>
            <a:off x="3093431" y="5230483"/>
            <a:ext cx="1049547" cy="43132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Up 40">
            <a:extLst>
              <a:ext uri="{FF2B5EF4-FFF2-40B4-BE49-F238E27FC236}">
                <a16:creationId xmlns:a16="http://schemas.microsoft.com/office/drawing/2014/main" id="{2B0B0FCB-30CA-FC61-51DA-9EE8679C3700}"/>
              </a:ext>
            </a:extLst>
          </p:cNvPr>
          <p:cNvSpPr/>
          <p:nvPr/>
        </p:nvSpPr>
        <p:spPr>
          <a:xfrm>
            <a:off x="1420771" y="4209691"/>
            <a:ext cx="488830" cy="64698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Up 41">
            <a:extLst>
              <a:ext uri="{FF2B5EF4-FFF2-40B4-BE49-F238E27FC236}">
                <a16:creationId xmlns:a16="http://schemas.microsoft.com/office/drawing/2014/main" id="{769E4E51-8CB8-BF33-2121-2BDC82A74D83}"/>
              </a:ext>
            </a:extLst>
          </p:cNvPr>
          <p:cNvSpPr/>
          <p:nvPr/>
        </p:nvSpPr>
        <p:spPr>
          <a:xfrm>
            <a:off x="1420771" y="2398143"/>
            <a:ext cx="488830" cy="58947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Curved Left 42">
            <a:extLst>
              <a:ext uri="{FF2B5EF4-FFF2-40B4-BE49-F238E27FC236}">
                <a16:creationId xmlns:a16="http://schemas.microsoft.com/office/drawing/2014/main" id="{8E73F0DA-43E8-0011-6CD8-C2A1D8ECF973}"/>
              </a:ext>
            </a:extLst>
          </p:cNvPr>
          <p:cNvSpPr/>
          <p:nvPr/>
        </p:nvSpPr>
        <p:spPr>
          <a:xfrm>
            <a:off x="10576560" y="4210553"/>
            <a:ext cx="575094" cy="64698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Arrow: Curved Down 45">
            <a:extLst>
              <a:ext uri="{FF2B5EF4-FFF2-40B4-BE49-F238E27FC236}">
                <a16:creationId xmlns:a16="http://schemas.microsoft.com/office/drawing/2014/main" id="{BDB17F09-4531-098A-8821-30CA01439587}"/>
              </a:ext>
            </a:extLst>
          </p:cNvPr>
          <p:cNvSpPr/>
          <p:nvPr/>
        </p:nvSpPr>
        <p:spPr>
          <a:xfrm rot="16200000">
            <a:off x="9290649" y="4177197"/>
            <a:ext cx="632602" cy="589471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340E0B4-5C07-CD46-4A67-DBCB4A2164CF}"/>
              </a:ext>
            </a:extLst>
          </p:cNvPr>
          <p:cNvSpPr/>
          <p:nvPr/>
        </p:nvSpPr>
        <p:spPr>
          <a:xfrm>
            <a:off x="8577533" y="4927119"/>
            <a:ext cx="2958859" cy="1010667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Semantic Analysis</a:t>
            </a:r>
          </a:p>
        </p:txBody>
      </p:sp>
    </p:spTree>
    <p:extLst>
      <p:ext uri="{BB962C8B-B14F-4D97-AF65-F5344CB8AC3E}">
        <p14:creationId xmlns:p14="http://schemas.microsoft.com/office/powerpoint/2010/main" val="4360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6" grpId="0" animBg="1"/>
      <p:bldP spid="18" grpId="0" animBg="1"/>
      <p:bldP spid="20" grpId="0" animBg="1"/>
      <p:bldP spid="22" grpId="0" animBg="1"/>
      <p:bldP spid="24" grpId="0" animBg="1"/>
      <p:bldP spid="26" grpId="0" animBg="1"/>
      <p:bldP spid="4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INPUTS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D72475-7234-E30A-6AC8-70F9FDDE4070}"/>
              </a:ext>
            </a:extLst>
          </p:cNvPr>
          <p:cNvSpPr txBox="1"/>
          <p:nvPr/>
        </p:nvSpPr>
        <p:spPr>
          <a:xfrm>
            <a:off x="673498" y="1477866"/>
            <a:ext cx="10759888" cy="3901774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User specific questions will be consumed by the Smart Assistant. 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A question should have meaningful values for following attributes. 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Type : To categorize questions based on the nature of the question 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Title 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Description 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Tags : To make searching the existing knowledge base faster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0775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 descr="Puzzle outline">
            <a:extLst>
              <a:ext uri="{FF2B5EF4-FFF2-40B4-BE49-F238E27FC236}">
                <a16:creationId xmlns:a16="http://schemas.microsoft.com/office/drawing/2014/main" id="{B61ABD84-0EFA-6390-C329-D6D74A9A5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4877" y="2215308"/>
            <a:ext cx="4058052" cy="4058052"/>
          </a:xfrm>
          <a:prstGeom prst="rect">
            <a:avLst/>
          </a:prstGeom>
        </p:spPr>
      </p:pic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PROBLEM</a:t>
            </a:r>
          </a:p>
        </p:txBody>
      </p:sp>
      <p:graphicFrame>
        <p:nvGraphicFramePr>
          <p:cNvPr id="13" name="Table 23">
            <a:extLst>
              <a:ext uri="{FF2B5EF4-FFF2-40B4-BE49-F238E27FC236}">
                <a16:creationId xmlns:a16="http://schemas.microsoft.com/office/drawing/2014/main" id="{9AA530B9-0D6A-A4A6-8754-F38D3EC1D6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1134420"/>
              </p:ext>
            </p:extLst>
          </p:nvPr>
        </p:nvGraphicFramePr>
        <p:xfrm>
          <a:off x="668516" y="2440342"/>
          <a:ext cx="1450824" cy="3410065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450824">
                  <a:extLst>
                    <a:ext uri="{9D8B030D-6E8A-4147-A177-3AD203B41FA5}">
                      <a16:colId xmlns:a16="http://schemas.microsoft.com/office/drawing/2014/main" val="2491500387"/>
                    </a:ext>
                  </a:extLst>
                </a:gridCol>
              </a:tblGrid>
              <a:tr h="682013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/>
                        <a:t>Farmer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0174473"/>
                  </a:ext>
                </a:extLst>
              </a:tr>
              <a:tr h="682013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/>
                        <a:t>Collector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094231"/>
                  </a:ext>
                </a:extLst>
              </a:tr>
              <a:tr h="682013">
                <a:tc>
                  <a:txBody>
                    <a:bodyPr/>
                    <a:lstStyle/>
                    <a:p>
                      <a:r>
                        <a:rPr lang="en-US" b="0"/>
                        <a:t>-    Trader 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48027"/>
                  </a:ext>
                </a:extLst>
              </a:tr>
              <a:tr h="682013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/>
                        <a:t>Processor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229096"/>
                  </a:ext>
                </a:extLst>
              </a:tr>
              <a:tr h="682013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b="0"/>
                        <a:t>Exporter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426970"/>
                  </a:ext>
                </a:extLst>
              </a:tr>
            </a:tbl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8EB6A094-567E-5929-42FC-3C2C8E859C77}"/>
              </a:ext>
            </a:extLst>
          </p:cNvPr>
          <p:cNvGrpSpPr/>
          <p:nvPr/>
        </p:nvGrpSpPr>
        <p:grpSpPr>
          <a:xfrm>
            <a:off x="2495148" y="2514116"/>
            <a:ext cx="3061244" cy="2948328"/>
            <a:chOff x="3558540" y="1676400"/>
            <a:chExt cx="3460519" cy="3332876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6F5B98E-1CE1-E514-9368-B53AD308D9C5}"/>
                </a:ext>
              </a:extLst>
            </p:cNvPr>
            <p:cNvSpPr/>
            <p:nvPr/>
          </p:nvSpPr>
          <p:spPr>
            <a:xfrm>
              <a:off x="3558540" y="1676400"/>
              <a:ext cx="3460519" cy="3332876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	           User</a:t>
              </a:r>
            </a:p>
          </p:txBody>
        </p:sp>
        <p:pic>
          <p:nvPicPr>
            <p:cNvPr id="15" name="Graphic 14" descr="Man outline">
              <a:extLst>
                <a:ext uri="{FF2B5EF4-FFF2-40B4-BE49-F238E27FC236}">
                  <a16:creationId xmlns:a16="http://schemas.microsoft.com/office/drawing/2014/main" id="{B67796B1-60EE-3FA8-B46A-16DAAD010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62449" y="2161525"/>
              <a:ext cx="2628900" cy="2299252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F39F7C7-32AB-17E1-B2CB-5034AD6FA75D}"/>
              </a:ext>
            </a:extLst>
          </p:cNvPr>
          <p:cNvGrpSpPr/>
          <p:nvPr/>
        </p:nvGrpSpPr>
        <p:grpSpPr>
          <a:xfrm>
            <a:off x="6419209" y="2440342"/>
            <a:ext cx="4993508" cy="406266"/>
            <a:chOff x="6419209" y="2440342"/>
            <a:chExt cx="4993508" cy="4062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D09DC49-2821-71A7-E2C8-7C1260E1F84E}"/>
                </a:ext>
              </a:extLst>
            </p:cNvPr>
            <p:cNvSpPr txBox="1"/>
            <p:nvPr/>
          </p:nvSpPr>
          <p:spPr>
            <a:xfrm>
              <a:off x="6886937" y="2446498"/>
              <a:ext cx="4525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LK" sz="2000"/>
                <a:t>No Easy Way to find cinnamon prices </a:t>
              </a:r>
            </a:p>
          </p:txBody>
        </p:sp>
        <p:pic>
          <p:nvPicPr>
            <p:cNvPr id="16" name="Graphic 15" descr="Playbook with solid fill">
              <a:extLst>
                <a:ext uri="{FF2B5EF4-FFF2-40B4-BE49-F238E27FC236}">
                  <a16:creationId xmlns:a16="http://schemas.microsoft.com/office/drawing/2014/main" id="{1ED37AB7-0616-F34E-DAC7-FC4E7FF30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419209" y="2440342"/>
              <a:ext cx="406266" cy="406266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9899A44-30DB-76D6-4C48-82FE2C643809}"/>
              </a:ext>
            </a:extLst>
          </p:cNvPr>
          <p:cNvGrpSpPr/>
          <p:nvPr/>
        </p:nvGrpSpPr>
        <p:grpSpPr>
          <a:xfrm>
            <a:off x="6419209" y="3339993"/>
            <a:ext cx="4993508" cy="406266"/>
            <a:chOff x="6419209" y="3339993"/>
            <a:chExt cx="4993508" cy="40626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D81547E-C480-B79E-8D84-C00D17031B41}"/>
                </a:ext>
              </a:extLst>
            </p:cNvPr>
            <p:cNvSpPr txBox="1"/>
            <p:nvPr/>
          </p:nvSpPr>
          <p:spPr>
            <a:xfrm>
              <a:off x="6886937" y="3346149"/>
              <a:ext cx="4525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LK" sz="2000"/>
                <a:t>No Application to predict future prices </a:t>
              </a:r>
            </a:p>
          </p:txBody>
        </p:sp>
        <p:pic>
          <p:nvPicPr>
            <p:cNvPr id="17" name="Graphic 16" descr="Playbook with solid fill">
              <a:extLst>
                <a:ext uri="{FF2B5EF4-FFF2-40B4-BE49-F238E27FC236}">
                  <a16:creationId xmlns:a16="http://schemas.microsoft.com/office/drawing/2014/main" id="{9460982A-6892-9C81-B7EA-5B64A5D79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419209" y="3339993"/>
              <a:ext cx="406266" cy="406266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09C4E97-5D3D-393B-360E-A50D624819CF}"/>
              </a:ext>
            </a:extLst>
          </p:cNvPr>
          <p:cNvGrpSpPr/>
          <p:nvPr/>
        </p:nvGrpSpPr>
        <p:grpSpPr>
          <a:xfrm>
            <a:off x="6419209" y="4241256"/>
            <a:ext cx="4993508" cy="406266"/>
            <a:chOff x="6419209" y="4241256"/>
            <a:chExt cx="4993508" cy="40626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84D5921-600E-F82B-EC58-70AD70CDA576}"/>
                </a:ext>
              </a:extLst>
            </p:cNvPr>
            <p:cNvSpPr txBox="1"/>
            <p:nvPr/>
          </p:nvSpPr>
          <p:spPr>
            <a:xfrm>
              <a:off x="6886937" y="4244334"/>
              <a:ext cx="45257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LK" sz="2000"/>
                <a:t>Hard to find location base prices</a:t>
              </a:r>
            </a:p>
          </p:txBody>
        </p:sp>
        <p:pic>
          <p:nvPicPr>
            <p:cNvPr id="18" name="Graphic 17" descr="Playbook with solid fill">
              <a:extLst>
                <a:ext uri="{FF2B5EF4-FFF2-40B4-BE49-F238E27FC236}">
                  <a16:creationId xmlns:a16="http://schemas.microsoft.com/office/drawing/2014/main" id="{4F661DDC-E702-0D48-89F1-0E6993056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419209" y="4241256"/>
              <a:ext cx="406266" cy="406266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171F7E5-8032-DDF6-BACC-818E86728B7F}"/>
              </a:ext>
            </a:extLst>
          </p:cNvPr>
          <p:cNvGrpSpPr/>
          <p:nvPr/>
        </p:nvGrpSpPr>
        <p:grpSpPr>
          <a:xfrm>
            <a:off x="6419209" y="5142519"/>
            <a:ext cx="4993508" cy="707886"/>
            <a:chOff x="6419209" y="5142519"/>
            <a:chExt cx="4993508" cy="70788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F57B3D2-ED62-4B4C-40A7-50A28E83F7B8}"/>
                </a:ext>
              </a:extLst>
            </p:cNvPr>
            <p:cNvSpPr txBox="1"/>
            <p:nvPr/>
          </p:nvSpPr>
          <p:spPr>
            <a:xfrm>
              <a:off x="6886937" y="5142519"/>
              <a:ext cx="45257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LK" sz="2000"/>
                <a:t>Cannot Imagine future cinnamon prices with the local economy situations</a:t>
              </a:r>
            </a:p>
          </p:txBody>
        </p:sp>
        <p:pic>
          <p:nvPicPr>
            <p:cNvPr id="19" name="Graphic 18" descr="Playbook with solid fill">
              <a:extLst>
                <a:ext uri="{FF2B5EF4-FFF2-40B4-BE49-F238E27FC236}">
                  <a16:creationId xmlns:a16="http://schemas.microsoft.com/office/drawing/2014/main" id="{D78DC816-601D-4A2A-EE0B-AF513034C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419209" y="5142519"/>
              <a:ext cx="406266" cy="406266"/>
            </a:xfrm>
            <a:prstGeom prst="rect">
              <a:avLst/>
            </a:prstGeom>
          </p:spPr>
        </p:pic>
      </p:grpSp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D45AA709-6851-52DB-9553-A2EB0A5F13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027406"/>
              </p:ext>
            </p:extLst>
          </p:nvPr>
        </p:nvGraphicFramePr>
        <p:xfrm>
          <a:off x="668516" y="1389716"/>
          <a:ext cx="10664413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4413">
                  <a:extLst>
                    <a:ext uri="{9D8B030D-6E8A-4147-A177-3AD203B41FA5}">
                      <a16:colId xmlns:a16="http://schemas.microsoft.com/office/drawing/2014/main" val="4277192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/>
                        <a:t>I</a:t>
                      </a:r>
                      <a:r>
                        <a:rPr lang="en-LK" sz="2800"/>
                        <a:t>N CINNAMON INDUSTRY</a:t>
                      </a:r>
                    </a:p>
                  </a:txBody>
                  <a:tcPr anchor="ctr">
                    <a:solidFill>
                      <a:srgbClr val="99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5576222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87D2F058-5E6B-B2D9-C824-ED7DA96A8E5D}"/>
              </a:ext>
            </a:extLst>
          </p:cNvPr>
          <p:cNvSpPr/>
          <p:nvPr/>
        </p:nvSpPr>
        <p:spPr>
          <a:xfrm>
            <a:off x="2687817" y="6492875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IT20241032</a:t>
            </a:r>
            <a:r>
              <a:rPr lang="en-US" sz="1800">
                <a:solidFill>
                  <a:schemeClr val="tx1"/>
                </a:solidFill>
              </a:rPr>
              <a:t>   | </a:t>
            </a:r>
            <a:r>
              <a:rPr lang="en-US">
                <a:solidFill>
                  <a:schemeClr val="tx1"/>
                </a:solidFill>
              </a:rPr>
              <a:t>Ravishan S.A.A.</a:t>
            </a:r>
            <a:r>
              <a:rPr lang="en-US" sz="1800" b="1">
                <a:solidFill>
                  <a:schemeClr val="tx1"/>
                </a:solidFill>
              </a:rPr>
              <a:t> </a:t>
            </a:r>
            <a:r>
              <a:rPr lang="en-US" sz="1800">
                <a:solidFill>
                  <a:schemeClr val="tx1"/>
                </a:solidFill>
              </a:rPr>
              <a:t>| TMP-23-156</a:t>
            </a:r>
            <a:endParaRPr lang="en-US" sz="18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483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RESEARCH GAP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D72475-7234-E30A-6AC8-70F9FDDE4070}"/>
              </a:ext>
            </a:extLst>
          </p:cNvPr>
          <p:cNvSpPr txBox="1"/>
          <p:nvPr/>
        </p:nvSpPr>
        <p:spPr>
          <a:xfrm>
            <a:off x="673498" y="1200867"/>
            <a:ext cx="10759888" cy="4455772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There are current research on User Feedback Analysis using Sentimental Analysis 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However, there is no targeted solution introduced to understand cinnamon industry related questions. 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Statistical Semantic Parsers are more accurate but Rule-based Semantic Parsers allow to enable custom rules.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Challenge is to find a compromise between them.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8677623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REFERENCES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D72475-7234-E30A-6AC8-70F9FDDE4070}"/>
              </a:ext>
            </a:extLst>
          </p:cNvPr>
          <p:cNvSpPr txBox="1"/>
          <p:nvPr/>
        </p:nvSpPr>
        <p:spPr>
          <a:xfrm>
            <a:off x="673498" y="1283854"/>
            <a:ext cx="10759888" cy="4893647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r>
              <a:rPr lang="en-US" sz="2000">
                <a:ea typeface="+mn-lt"/>
                <a:cs typeface="+mn-lt"/>
              </a:rPr>
              <a:t>[1] </a:t>
            </a:r>
            <a:r>
              <a:rPr lang="en-US" sz="2000" err="1">
                <a:ea typeface="+mn-lt"/>
                <a:cs typeface="+mn-lt"/>
              </a:rPr>
              <a:t>Baddegamage</a:t>
            </a:r>
            <a:r>
              <a:rPr lang="en-US" sz="2000">
                <a:ea typeface="+mn-lt"/>
                <a:cs typeface="+mn-lt"/>
              </a:rPr>
              <a:t>, S. I. (2014, April). ICT in Sri Lankan cinnamon industry: Impact of language barriers and digital divide. In 2014 International Conference on Electrical Engineering and Information &amp; Communication Technology (ICEEICT) (pp. 1-6). IEEE.    </a:t>
            </a:r>
            <a:endParaRPr lang="en-US" sz="1600"/>
          </a:p>
          <a:p>
            <a:pPr>
              <a:buFont typeface="Arial" panose="020B0604020202020204" pitchFamily="34" charset="0"/>
              <a:buChar char="•"/>
            </a:pPr>
            <a:endParaRPr lang="en-US" sz="1600"/>
          </a:p>
          <a:p>
            <a:r>
              <a:rPr lang="en-US" sz="2000">
                <a:ea typeface="+mn-lt"/>
                <a:cs typeface="+mn-lt"/>
              </a:rPr>
              <a:t>[2] Aung, K. Z., &amp; Myo, N. N. (2017, May). Sentiment analysis of students’ comment using lexicon based approach. In 2017 IEEE/ACIS 16th International Conference on Computer and Information Science (ICIS) (pp. 149-154). IEEE.    </a:t>
            </a:r>
            <a:endParaRPr lang="en-US" sz="1600"/>
          </a:p>
          <a:p>
            <a:pPr>
              <a:buFont typeface="Arial" panose="020B0604020202020204" pitchFamily="34" charset="0"/>
              <a:buChar char="•"/>
            </a:pPr>
            <a:endParaRPr lang="en-US" sz="1600"/>
          </a:p>
          <a:p>
            <a:r>
              <a:rPr lang="en-US" sz="2000">
                <a:ea typeface="+mn-lt"/>
                <a:cs typeface="+mn-lt"/>
              </a:rPr>
              <a:t>[3]    </a:t>
            </a:r>
            <a:r>
              <a:rPr lang="en-US" sz="2000" err="1">
                <a:ea typeface="+mn-lt"/>
                <a:cs typeface="+mn-lt"/>
              </a:rPr>
              <a:t>Wiratama</a:t>
            </a:r>
            <a:r>
              <a:rPr lang="en-US" sz="2000">
                <a:ea typeface="+mn-lt"/>
                <a:cs typeface="+mn-lt"/>
              </a:rPr>
              <a:t>, G. P., &amp; Rusli, A. (2019, October). Sentiment analysis of application user feedback in Bahasa Indonesia using multinomial naive Bayes. In 2019 5th International Conference on New Media Studies (CONMEDIA) (pp. 223-227). IEEE. </a:t>
            </a:r>
            <a:r>
              <a:rPr lang="en-US" sz="2000" err="1">
                <a:ea typeface="+mn-lt"/>
                <a:cs typeface="+mn-lt"/>
              </a:rPr>
              <a:t>doi</a:t>
            </a:r>
            <a:r>
              <a:rPr lang="en-US" sz="2000">
                <a:ea typeface="+mn-lt"/>
                <a:cs typeface="+mn-lt"/>
              </a:rPr>
              <a:t>: 10.1109/conmedia46929.2019.8981850    </a:t>
            </a:r>
            <a:endParaRPr lang="en-US" sz="1600"/>
          </a:p>
          <a:p>
            <a:pPr>
              <a:buFont typeface="Arial" panose="020B0604020202020204" pitchFamily="34" charset="0"/>
              <a:buChar char="•"/>
            </a:pPr>
            <a:endParaRPr lang="en-US" sz="1600"/>
          </a:p>
          <a:p>
            <a:r>
              <a:rPr lang="en-US" sz="2000">
                <a:ea typeface="+mn-lt"/>
                <a:cs typeface="+mn-lt"/>
              </a:rPr>
              <a:t>[4]    Sales, J. E., Freitas, A., &amp; Handschuh, S. (2018, January). An open vocabulary semantic parser for end-user programming using natural language. In 2018 IEEE 12th International Conference on Semantic Computing (ICSC) (pp. 1-8). IEEE. doi:10.1109/ICSC.2018.00020    </a:t>
            </a:r>
            <a:endParaRPr lang="en-US" sz="160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0206191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AB85D70-4585-87C9-711B-0315DBFB58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82532CC3-B0D5-EE5B-03B8-A7DBBB06D096}"/>
              </a:ext>
            </a:extLst>
          </p:cNvPr>
          <p:cNvSpPr txBox="1">
            <a:spLocks/>
          </p:cNvSpPr>
          <p:nvPr/>
        </p:nvSpPr>
        <p:spPr>
          <a:xfrm>
            <a:off x="859017" y="2667000"/>
            <a:ext cx="10363200" cy="914400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b="0">
                <a:latin typeface="+mn-lt"/>
              </a:rPr>
              <a:t>Thank You!</a:t>
            </a:r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1838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BB82DD52-541D-CD1E-E58D-E19C8F77C90F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B1D643B-6674-F66B-3BAD-3C7A028CEBB1}"/>
              </a:ext>
            </a:extLst>
          </p:cNvPr>
          <p:cNvSpPr/>
          <p:nvPr/>
        </p:nvSpPr>
        <p:spPr>
          <a:xfrm>
            <a:off x="533400" y="2783516"/>
            <a:ext cx="1447800" cy="1447800"/>
          </a:xfrm>
          <a:prstGeom prst="ellipse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User</a:t>
            </a:r>
          </a:p>
        </p:txBody>
      </p:sp>
      <p:sp>
        <p:nvSpPr>
          <p:cNvPr id="22" name="Thought Bubble: Cloud 21">
            <a:extLst>
              <a:ext uri="{FF2B5EF4-FFF2-40B4-BE49-F238E27FC236}">
                <a16:creationId xmlns:a16="http://schemas.microsoft.com/office/drawing/2014/main" id="{EFD76400-DAEA-5F95-A66C-B1D6D92DA656}"/>
              </a:ext>
            </a:extLst>
          </p:cNvPr>
          <p:cNvSpPr/>
          <p:nvPr/>
        </p:nvSpPr>
        <p:spPr>
          <a:xfrm>
            <a:off x="762000" y="688595"/>
            <a:ext cx="2895600" cy="1691614"/>
          </a:xfrm>
          <a:prstGeom prst="cloudCallout">
            <a:avLst/>
          </a:prstGeom>
          <a:solidFill>
            <a:schemeClr val="bg2">
              <a:lumMod val="1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Need to know the Cinnamon Prices in Matara, next week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9A66C793-37AE-02DB-E948-4EE1B83C3A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140995"/>
              </p:ext>
            </p:extLst>
          </p:nvPr>
        </p:nvGraphicFramePr>
        <p:xfrm>
          <a:off x="533400" y="4428232"/>
          <a:ext cx="1447800" cy="18542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4915003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/>
                        <a:t>Farmer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174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/>
                        <a:t>Collector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7094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/>
                        <a:t>-    Trader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148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/>
                        <a:t>Processor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29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b="0"/>
                        <a:t>Exporter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8426970"/>
                  </a:ext>
                </a:extLst>
              </a:tr>
            </a:tbl>
          </a:graphicData>
        </a:graphic>
      </p:graphicFrame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0401662-E157-AC91-8ABF-458FFF6D8AB3}"/>
              </a:ext>
            </a:extLst>
          </p:cNvPr>
          <p:cNvSpPr/>
          <p:nvPr/>
        </p:nvSpPr>
        <p:spPr>
          <a:xfrm>
            <a:off x="3505200" y="3276600"/>
            <a:ext cx="2743200" cy="493084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Calculating themselves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C1F9588-066A-8F4E-D12D-C2A927EABD34}"/>
              </a:ext>
            </a:extLst>
          </p:cNvPr>
          <p:cNvSpPr/>
          <p:nvPr/>
        </p:nvSpPr>
        <p:spPr>
          <a:xfrm>
            <a:off x="7315200" y="5668121"/>
            <a:ext cx="2743200" cy="493084"/>
          </a:xfrm>
          <a:prstGeom prst="roundRect">
            <a:avLst/>
          </a:prstGeom>
          <a:solidFill>
            <a:srgbClr val="00B050"/>
          </a:solidFill>
          <a:ln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Use </a:t>
            </a:r>
            <a:r>
              <a:rPr lang="en-US" err="1"/>
              <a:t>Agrox</a:t>
            </a:r>
            <a:r>
              <a:rPr lang="en-US"/>
              <a:t> Application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0EC94C8-CCC6-50ED-F377-FAC67182EEB0}"/>
              </a:ext>
            </a:extLst>
          </p:cNvPr>
          <p:cNvSpPr/>
          <p:nvPr/>
        </p:nvSpPr>
        <p:spPr>
          <a:xfrm>
            <a:off x="5410200" y="4420514"/>
            <a:ext cx="2743200" cy="493084"/>
          </a:xfrm>
          <a:prstGeom prst="roundRect">
            <a:avLst/>
          </a:prstGeom>
          <a:solidFill>
            <a:srgbClr val="00B05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Ask from an expert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FF569503-FA4E-7D17-CEA8-4E3B03FE5722}"/>
              </a:ext>
            </a:extLst>
          </p:cNvPr>
          <p:cNvSpPr/>
          <p:nvPr/>
        </p:nvSpPr>
        <p:spPr>
          <a:xfrm>
            <a:off x="2019300" y="3412541"/>
            <a:ext cx="1447800" cy="221202"/>
          </a:xfrm>
          <a:prstGeom prst="rightArrow">
            <a:avLst/>
          </a:prstGeom>
          <a:solidFill>
            <a:srgbClr val="993300"/>
          </a:solidFill>
          <a:ln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A676BD4-BD6E-80BB-BAA3-ACF6262755EB}"/>
              </a:ext>
            </a:extLst>
          </p:cNvPr>
          <p:cNvGrpSpPr/>
          <p:nvPr/>
        </p:nvGrpSpPr>
        <p:grpSpPr>
          <a:xfrm>
            <a:off x="2731770" y="3505199"/>
            <a:ext cx="4533900" cy="2520065"/>
            <a:chOff x="2731770" y="3505199"/>
            <a:chExt cx="4533900" cy="2520065"/>
          </a:xfrm>
        </p:grpSpPr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9219AFBE-DB7E-E193-BC72-6B4F49387A35}"/>
                </a:ext>
              </a:extLst>
            </p:cNvPr>
            <p:cNvSpPr/>
            <p:nvPr/>
          </p:nvSpPr>
          <p:spPr>
            <a:xfrm>
              <a:off x="2731770" y="5804062"/>
              <a:ext cx="4533900" cy="221202"/>
            </a:xfrm>
            <a:prstGeom prst="rightArrow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DCB3908-C048-9B1D-3FE9-AE854D746B40}"/>
                </a:ext>
              </a:extLst>
            </p:cNvPr>
            <p:cNvSpPr/>
            <p:nvPr/>
          </p:nvSpPr>
          <p:spPr>
            <a:xfrm>
              <a:off x="2731770" y="3505199"/>
              <a:ext cx="76200" cy="2417445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Callout: Line with Accent Bar 31">
            <a:extLst>
              <a:ext uri="{FF2B5EF4-FFF2-40B4-BE49-F238E27FC236}">
                <a16:creationId xmlns:a16="http://schemas.microsoft.com/office/drawing/2014/main" id="{FEB0EB39-E104-F2D5-1330-A897726AC40F}"/>
              </a:ext>
            </a:extLst>
          </p:cNvPr>
          <p:cNvSpPr/>
          <p:nvPr/>
        </p:nvSpPr>
        <p:spPr>
          <a:xfrm>
            <a:off x="6279726" y="1294934"/>
            <a:ext cx="2442916" cy="768034"/>
          </a:xfrm>
          <a:prstGeom prst="accentCallout1">
            <a:avLst>
              <a:gd name="adj1" fmla="val 18750"/>
              <a:gd name="adj2" fmla="val -8333"/>
              <a:gd name="adj3" fmla="val 257928"/>
              <a:gd name="adj4" fmla="val -57526"/>
            </a:avLst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Analyze with the known data</a:t>
            </a:r>
          </a:p>
        </p:txBody>
      </p:sp>
      <p:sp>
        <p:nvSpPr>
          <p:cNvPr id="35" name="Callout: Line with Accent Bar 34">
            <a:extLst>
              <a:ext uri="{FF2B5EF4-FFF2-40B4-BE49-F238E27FC236}">
                <a16:creationId xmlns:a16="http://schemas.microsoft.com/office/drawing/2014/main" id="{72C677E0-26F7-63DE-2B42-FBE8B31F7DE1}"/>
              </a:ext>
            </a:extLst>
          </p:cNvPr>
          <p:cNvSpPr/>
          <p:nvPr/>
        </p:nvSpPr>
        <p:spPr>
          <a:xfrm>
            <a:off x="7465342" y="2478638"/>
            <a:ext cx="2442916" cy="996593"/>
          </a:xfrm>
          <a:prstGeom prst="accentCallout1">
            <a:avLst>
              <a:gd name="adj1" fmla="val 18750"/>
              <a:gd name="adj2" fmla="val -8333"/>
              <a:gd name="adj3" fmla="val 195861"/>
              <a:gd name="adj4" fmla="val -47197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Analyze with known wide range of information</a:t>
            </a:r>
          </a:p>
        </p:txBody>
      </p:sp>
      <p:sp>
        <p:nvSpPr>
          <p:cNvPr id="3" name="Callout: Line with Accent Bar 2">
            <a:extLst>
              <a:ext uri="{FF2B5EF4-FFF2-40B4-BE49-F238E27FC236}">
                <a16:creationId xmlns:a16="http://schemas.microsoft.com/office/drawing/2014/main" id="{59319B87-985A-2B00-4179-F5A6E799D05D}"/>
              </a:ext>
            </a:extLst>
          </p:cNvPr>
          <p:cNvSpPr/>
          <p:nvPr/>
        </p:nvSpPr>
        <p:spPr>
          <a:xfrm>
            <a:off x="9656854" y="3720916"/>
            <a:ext cx="2442916" cy="1757032"/>
          </a:xfrm>
          <a:prstGeom prst="accentCallout1">
            <a:avLst>
              <a:gd name="adj1" fmla="val 18750"/>
              <a:gd name="adj2" fmla="val -8333"/>
              <a:gd name="adj3" fmla="val 110697"/>
              <a:gd name="adj4" fmla="val -46153"/>
            </a:avLst>
          </a:prstGeom>
          <a:solidFill>
            <a:srgbClr val="993300"/>
          </a:solidFill>
          <a:ln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Analyze with wide range of information with considering Special Factors using Deep Learning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4802A68-C4E4-A1A1-3DB5-1613FE4AE089}"/>
              </a:ext>
            </a:extLst>
          </p:cNvPr>
          <p:cNvGrpSpPr/>
          <p:nvPr/>
        </p:nvGrpSpPr>
        <p:grpSpPr>
          <a:xfrm>
            <a:off x="2731770" y="3483625"/>
            <a:ext cx="2640330" cy="1294032"/>
            <a:chOff x="2731770" y="3483625"/>
            <a:chExt cx="2640330" cy="1294032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A817A55D-9FF1-42EE-B14D-1CA52EA816BB}"/>
                </a:ext>
              </a:extLst>
            </p:cNvPr>
            <p:cNvSpPr/>
            <p:nvPr/>
          </p:nvSpPr>
          <p:spPr>
            <a:xfrm>
              <a:off x="2743200" y="4556455"/>
              <a:ext cx="2628900" cy="221202"/>
            </a:xfrm>
            <a:prstGeom prst="rightArrow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B0BFBD7-2824-4E8E-0442-BC8514A1C28D}"/>
                </a:ext>
              </a:extLst>
            </p:cNvPr>
            <p:cNvSpPr/>
            <p:nvPr/>
          </p:nvSpPr>
          <p:spPr>
            <a:xfrm>
              <a:off x="2731770" y="3483625"/>
              <a:ext cx="76200" cy="1237599"/>
            </a:xfrm>
            <a:prstGeom prst="rect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itle 8">
            <a:extLst>
              <a:ext uri="{FF2B5EF4-FFF2-40B4-BE49-F238E27FC236}">
                <a16:creationId xmlns:a16="http://schemas.microsoft.com/office/drawing/2014/main" id="{013A015F-BC34-47B6-4258-49CE97D47B63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kern="1200" cap="all" spc="200" baseline="0">
                <a:solidFill>
                  <a:schemeClr val="accent1"/>
                </a:solidFill>
                <a:latin typeface="+mj-lt"/>
                <a:ea typeface="+mj-ea"/>
                <a:cs typeface="Adobe Devanagari" pitchFamily="18" charset="0"/>
              </a:defRPr>
            </a:lvl1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+mn-lt"/>
              </a:rPr>
              <a:t>SOLUTION</a:t>
            </a:r>
          </a:p>
        </p:txBody>
      </p:sp>
      <p:pic>
        <p:nvPicPr>
          <p:cNvPr id="6" name="Graphic 5" descr="Badge 3 with solid fill">
            <a:extLst>
              <a:ext uri="{FF2B5EF4-FFF2-40B4-BE49-F238E27FC236}">
                <a16:creationId xmlns:a16="http://schemas.microsoft.com/office/drawing/2014/main" id="{49D1E103-5DF7-D120-F0A6-45CBDB336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03714" y="5433592"/>
            <a:ext cx="914400" cy="914400"/>
          </a:xfrm>
          <a:prstGeom prst="rect">
            <a:avLst/>
          </a:prstGeom>
        </p:spPr>
      </p:pic>
      <p:pic>
        <p:nvPicPr>
          <p:cNvPr id="11" name="Graphic 10" descr="Badge with solid fill">
            <a:extLst>
              <a:ext uri="{FF2B5EF4-FFF2-40B4-BE49-F238E27FC236}">
                <a16:creationId xmlns:a16="http://schemas.microsoft.com/office/drawing/2014/main" id="{93A7DD2B-104F-4723-07A4-C8AF29C3B1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98480" y="4195372"/>
            <a:ext cx="914400" cy="914400"/>
          </a:xfrm>
          <a:prstGeom prst="rect">
            <a:avLst/>
          </a:prstGeom>
        </p:spPr>
      </p:pic>
      <p:pic>
        <p:nvPicPr>
          <p:cNvPr id="13" name="Graphic 12" descr="Badge 1 with solid fill">
            <a:extLst>
              <a:ext uri="{FF2B5EF4-FFF2-40B4-BE49-F238E27FC236}">
                <a16:creationId xmlns:a16="http://schemas.microsoft.com/office/drawing/2014/main" id="{A3FAEAFF-0FC1-716B-0F5B-CFA265F861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79626" y="3047999"/>
            <a:ext cx="914400" cy="914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BFE8C23-A2C6-E7AF-AC9C-8114E12948E2}"/>
              </a:ext>
            </a:extLst>
          </p:cNvPr>
          <p:cNvSpPr/>
          <p:nvPr/>
        </p:nvSpPr>
        <p:spPr>
          <a:xfrm>
            <a:off x="2687817" y="6492875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IT20241032</a:t>
            </a:r>
            <a:r>
              <a:rPr lang="en-US" sz="1800">
                <a:solidFill>
                  <a:schemeClr val="tx1"/>
                </a:solidFill>
              </a:rPr>
              <a:t>   | </a:t>
            </a:r>
            <a:r>
              <a:rPr lang="en-US">
                <a:solidFill>
                  <a:schemeClr val="tx1"/>
                </a:solidFill>
              </a:rPr>
              <a:t>Ravishan S.A.A.</a:t>
            </a:r>
            <a:r>
              <a:rPr lang="en-US" sz="1800" b="1">
                <a:solidFill>
                  <a:schemeClr val="tx1"/>
                </a:solidFill>
              </a:rPr>
              <a:t> </a:t>
            </a:r>
            <a:r>
              <a:rPr lang="en-US" sz="1800">
                <a:solidFill>
                  <a:schemeClr val="tx1"/>
                </a:solidFill>
              </a:rPr>
              <a:t>| TMP-23-156</a:t>
            </a:r>
            <a:endParaRPr lang="en-US" sz="18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0021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4" grpId="0" animBg="1"/>
      <p:bldP spid="25" grpId="0" animBg="1"/>
      <p:bldP spid="26" grpId="0" animBg="1"/>
      <p:bldP spid="27" grpId="0" animBg="1"/>
      <p:bldP spid="32" grpId="0" animBg="1"/>
      <p:bldP spid="35" grpId="0" animBg="1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AFF4D67-0B7C-D448-AD9C-A56C88E16A13}"/>
              </a:ext>
            </a:extLst>
          </p:cNvPr>
          <p:cNvSpPr/>
          <p:nvPr/>
        </p:nvSpPr>
        <p:spPr>
          <a:xfrm>
            <a:off x="668517" y="-579438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37E9693-72EF-574E-C726-18A99FC7F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11684000" cy="79216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+mn-lt"/>
              </a:rPr>
              <a:t>DATASET for Cinnamon Price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5AFBC3CB-2C4C-5D9C-D51D-DF47B03C9D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9810269"/>
              </p:ext>
            </p:extLst>
          </p:nvPr>
        </p:nvGraphicFramePr>
        <p:xfrm>
          <a:off x="668517" y="1348602"/>
          <a:ext cx="10744200" cy="146304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0744200">
                  <a:extLst>
                    <a:ext uri="{9D8B030D-6E8A-4147-A177-3AD203B41FA5}">
                      <a16:colId xmlns:a16="http://schemas.microsoft.com/office/drawing/2014/main" val="33408604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/>
                      <a:r>
                        <a:rPr lang="en-US" sz="1800" b="0" i="1" u="sng" strike="noStrike" kern="1200">
                          <a:solidFill>
                            <a:schemeClr val="lt1"/>
                          </a:solidFill>
                          <a:effectLst/>
                        </a:rPr>
                        <a:t>Source: </a:t>
                      </a:r>
                    </a:p>
                    <a:p>
                      <a:pPr rtl="0"/>
                      <a:r>
                        <a:rPr lang="en-US" sz="1800" b="0" u="none" strike="noStrike" kern="1200">
                          <a:solidFill>
                            <a:schemeClr val="lt1"/>
                          </a:solidFill>
                          <a:effectLst/>
                        </a:rPr>
                        <a:t>Cinnamon Local Market Prices: </a:t>
                      </a:r>
                      <a:r>
                        <a:rPr lang="en-US" sz="1800" b="0" u="sng" strike="noStrike" kern="1200">
                          <a:solidFill>
                            <a:schemeClr val="lt1"/>
                          </a:solidFill>
                          <a:effectLst/>
                          <a:hlinkClick r:id="rId2"/>
                        </a:rPr>
                        <a:t>https://exagri.info/mkt/index.html</a:t>
                      </a:r>
                      <a:endParaRPr lang="en-US" sz="1800" b="0" u="sng" strike="noStrike" kern="1200">
                        <a:solidFill>
                          <a:schemeClr val="lt1"/>
                        </a:solidFill>
                        <a:effectLst/>
                      </a:endParaRPr>
                    </a:p>
                    <a:p>
                      <a:pPr rtl="0"/>
                      <a:endParaRPr lang="en-US" b="0">
                        <a:effectLst/>
                      </a:endParaRPr>
                    </a:p>
                    <a:p>
                      <a:pPr rtl="0"/>
                      <a:r>
                        <a:rPr lang="en-US" sz="1800" b="0" u="none" strike="noStrike" kern="1200">
                          <a:solidFill>
                            <a:schemeClr val="lt1"/>
                          </a:solidFill>
                          <a:effectLst/>
                        </a:rPr>
                        <a:t>(Collected, Compiled and Published by </a:t>
                      </a:r>
                      <a:r>
                        <a:rPr lang="en-US" sz="1800" b="0" i="1" u="none" strike="noStrike" kern="1200">
                          <a:solidFill>
                            <a:schemeClr val="lt1"/>
                          </a:solidFill>
                          <a:effectLst/>
                        </a:rPr>
                        <a:t>the Economic Research Unit </a:t>
                      </a:r>
                      <a:r>
                        <a:rPr lang="en-US" sz="1800" b="0" i="1" u="none" strike="noStrike" kern="120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Department of Export Agriculture</a:t>
                      </a:r>
                      <a:r>
                        <a:rPr lang="en-US" sz="1800" b="0" i="1" u="none" strike="noStrike" kern="1200">
                          <a:solidFill>
                            <a:schemeClr val="lt1"/>
                          </a:solidFill>
                          <a:effectLst/>
                        </a:rPr>
                        <a:t>, LK</a:t>
                      </a:r>
                      <a:r>
                        <a:rPr lang="en-US" sz="1800" b="0" u="none" strike="noStrike" kern="1200">
                          <a:solidFill>
                            <a:schemeClr val="lt1"/>
                          </a:solidFill>
                          <a:effectLst/>
                        </a:rPr>
                        <a:t>)</a:t>
                      </a:r>
                    </a:p>
                    <a:p>
                      <a:pPr rtl="0"/>
                      <a:endParaRPr lang="en-US" b="0">
                        <a:effectLst/>
                      </a:endParaRPr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098487"/>
                  </a:ext>
                </a:extLst>
              </a:tr>
            </a:tbl>
          </a:graphicData>
        </a:graphic>
      </p:graphicFrame>
      <p:sp>
        <p:nvSpPr>
          <p:cNvPr id="18" name="Arrow: Striped Right 17">
            <a:extLst>
              <a:ext uri="{FF2B5EF4-FFF2-40B4-BE49-F238E27FC236}">
                <a16:creationId xmlns:a16="http://schemas.microsoft.com/office/drawing/2014/main" id="{BEB5CDEB-8AB7-BD1B-24AA-BB23B9AF9426}"/>
              </a:ext>
            </a:extLst>
          </p:cNvPr>
          <p:cNvSpPr/>
          <p:nvPr/>
        </p:nvSpPr>
        <p:spPr>
          <a:xfrm>
            <a:off x="2577445" y="4232635"/>
            <a:ext cx="6919274" cy="443060"/>
          </a:xfrm>
          <a:prstGeom prst="stripedRightArrow">
            <a:avLst/>
          </a:prstGeom>
          <a:solidFill>
            <a:srgbClr val="993300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E1FF424-5E5E-567A-30C2-D99348936430}"/>
              </a:ext>
            </a:extLst>
          </p:cNvPr>
          <p:cNvGrpSpPr/>
          <p:nvPr/>
        </p:nvGrpSpPr>
        <p:grpSpPr>
          <a:xfrm>
            <a:off x="668517" y="3472597"/>
            <a:ext cx="1828800" cy="2349631"/>
            <a:chOff x="668517" y="3472597"/>
            <a:chExt cx="1828800" cy="23496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8CAF500-2F6E-04FB-EC61-3396203021C0}"/>
                </a:ext>
              </a:extLst>
            </p:cNvPr>
            <p:cNvSpPr txBox="1"/>
            <p:nvPr/>
          </p:nvSpPr>
          <p:spPr>
            <a:xfrm>
              <a:off x="668517" y="3472597"/>
              <a:ext cx="1828800" cy="2349631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 rtlCol="0">
              <a:spAutoFit/>
            </a:bodyPr>
            <a:lstStyle/>
            <a:p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36B0EAD-6902-3BFC-FF01-EB6E8AF66025}"/>
                </a:ext>
              </a:extLst>
            </p:cNvPr>
            <p:cNvSpPr/>
            <p:nvPr/>
          </p:nvSpPr>
          <p:spPr>
            <a:xfrm>
              <a:off x="786352" y="4110085"/>
              <a:ext cx="1593130" cy="1517715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2016</a:t>
              </a:r>
            </a:p>
            <a:p>
              <a:pPr algn="ctr"/>
              <a:r>
                <a:rPr lang="en-US"/>
                <a:t>January</a:t>
              </a:r>
            </a:p>
            <a:p>
              <a:pPr algn="ctr"/>
              <a:r>
                <a:rPr lang="en-US"/>
                <a:t>05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A37D58C-66E0-1F92-4C75-62D6187D11F9}"/>
                </a:ext>
              </a:extLst>
            </p:cNvPr>
            <p:cNvSpPr txBox="1"/>
            <p:nvPr/>
          </p:nvSpPr>
          <p:spPr>
            <a:xfrm>
              <a:off x="668517" y="362932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FROM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0125A77-626C-4798-01D5-1C0E587CE296}"/>
              </a:ext>
            </a:extLst>
          </p:cNvPr>
          <p:cNvGrpSpPr/>
          <p:nvPr/>
        </p:nvGrpSpPr>
        <p:grpSpPr>
          <a:xfrm>
            <a:off x="9576848" y="3472597"/>
            <a:ext cx="1828800" cy="2349631"/>
            <a:chOff x="9576848" y="3472597"/>
            <a:chExt cx="1828800" cy="234963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6167ECC-3620-AF33-58C1-6B037ED5A882}"/>
                </a:ext>
              </a:extLst>
            </p:cNvPr>
            <p:cNvSpPr txBox="1"/>
            <p:nvPr/>
          </p:nvSpPr>
          <p:spPr>
            <a:xfrm>
              <a:off x="9576848" y="3472597"/>
              <a:ext cx="1828800" cy="2349631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 rtlCol="0">
              <a:spAutoFit/>
            </a:bodyPr>
            <a:lstStyle/>
            <a:p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69CE4D2-A93D-BF25-103C-4D91B4A715D9}"/>
                </a:ext>
              </a:extLst>
            </p:cNvPr>
            <p:cNvSpPr/>
            <p:nvPr/>
          </p:nvSpPr>
          <p:spPr>
            <a:xfrm>
              <a:off x="9694683" y="4110084"/>
              <a:ext cx="1593130" cy="1517715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Present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A5FBA46-31D9-4FD1-C973-0221FE10389B}"/>
                </a:ext>
              </a:extLst>
            </p:cNvPr>
            <p:cNvSpPr txBox="1"/>
            <p:nvPr/>
          </p:nvSpPr>
          <p:spPr>
            <a:xfrm>
              <a:off x="9576848" y="362932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TO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C925961-A71B-31C8-B1BF-3B19A25D213A}"/>
              </a:ext>
            </a:extLst>
          </p:cNvPr>
          <p:cNvSpPr txBox="1"/>
          <p:nvPr/>
        </p:nvSpPr>
        <p:spPr>
          <a:xfrm>
            <a:off x="3515412" y="3536242"/>
            <a:ext cx="5043340" cy="2222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highlight>
                  <a:srgbClr val="FFFF00"/>
                </a:highlight>
              </a:rPr>
              <a:t>Weekly Prices </a:t>
            </a:r>
            <a:r>
              <a:rPr lang="en-US"/>
              <a:t>Available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/>
              <a:t>Grades of Cinnamon </a:t>
            </a:r>
            <a:r>
              <a:rPr lang="en-US" b="1">
                <a:highlight>
                  <a:srgbClr val="FFFF00"/>
                </a:highlight>
              </a:rPr>
              <a:t>Priced separately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/>
              <a:t>Include the </a:t>
            </a:r>
            <a:r>
              <a:rPr lang="en-US" b="1">
                <a:highlight>
                  <a:srgbClr val="FFFF00"/>
                </a:highlight>
              </a:rPr>
              <a:t>Prices base on the Location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96CB6D-3193-1BF8-C7B6-B22FCDECC905}"/>
              </a:ext>
            </a:extLst>
          </p:cNvPr>
          <p:cNvSpPr/>
          <p:nvPr/>
        </p:nvSpPr>
        <p:spPr>
          <a:xfrm>
            <a:off x="2687817" y="6492875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IT20241032</a:t>
            </a:r>
            <a:r>
              <a:rPr lang="en-US" sz="1800">
                <a:solidFill>
                  <a:schemeClr val="tx1"/>
                </a:solidFill>
              </a:rPr>
              <a:t>   | </a:t>
            </a:r>
            <a:r>
              <a:rPr lang="en-US" err="1">
                <a:solidFill>
                  <a:schemeClr val="tx1"/>
                </a:solidFill>
              </a:rPr>
              <a:t>Ravishan</a:t>
            </a:r>
            <a:r>
              <a:rPr lang="en-US">
                <a:solidFill>
                  <a:schemeClr val="tx1"/>
                </a:solidFill>
              </a:rPr>
              <a:t> S.A.A.</a:t>
            </a:r>
            <a:r>
              <a:rPr lang="en-US" sz="1800" b="1">
                <a:solidFill>
                  <a:schemeClr val="tx1"/>
                </a:solidFill>
              </a:rPr>
              <a:t> </a:t>
            </a:r>
            <a:r>
              <a:rPr lang="en-US" sz="1800">
                <a:solidFill>
                  <a:schemeClr val="tx1"/>
                </a:solidFill>
              </a:rPr>
              <a:t>| TMP-23-156</a:t>
            </a:r>
            <a:endParaRPr lang="en-US" sz="18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8171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17BF214-412B-4A2D-4378-D876B78B0009}"/>
              </a:ext>
            </a:extLst>
          </p:cNvPr>
          <p:cNvGraphicFramePr>
            <a:graphicFrameLocks noGrp="1"/>
          </p:cNvGraphicFramePr>
          <p:nvPr/>
        </p:nvGraphicFramePr>
        <p:xfrm>
          <a:off x="2006351" y="1091953"/>
          <a:ext cx="8185214" cy="4880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2607">
                  <a:extLst>
                    <a:ext uri="{9D8B030D-6E8A-4147-A177-3AD203B41FA5}">
                      <a16:colId xmlns:a16="http://schemas.microsoft.com/office/drawing/2014/main" val="1618955079"/>
                    </a:ext>
                  </a:extLst>
                </a:gridCol>
                <a:gridCol w="4092607">
                  <a:extLst>
                    <a:ext uri="{9D8B030D-6E8A-4147-A177-3AD203B41FA5}">
                      <a16:colId xmlns:a16="http://schemas.microsoft.com/office/drawing/2014/main" val="684160071"/>
                    </a:ext>
                  </a:extLst>
                </a:gridCol>
              </a:tblGrid>
              <a:tr h="244041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275849"/>
                  </a:ext>
                </a:extLst>
              </a:tr>
              <a:tr h="244041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4392005"/>
                  </a:ext>
                </a:extLst>
              </a:tr>
            </a:tbl>
          </a:graphicData>
        </a:graphic>
      </p:graphicFrame>
      <p:sp>
        <p:nvSpPr>
          <p:cNvPr id="32" name="Oval 31">
            <a:extLst>
              <a:ext uri="{FF2B5EF4-FFF2-40B4-BE49-F238E27FC236}">
                <a16:creationId xmlns:a16="http://schemas.microsoft.com/office/drawing/2014/main" id="{C188F6BA-C5AD-CD36-7905-9531622D7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1929" y="3292329"/>
            <a:ext cx="1584471" cy="1584471"/>
          </a:xfrm>
          <a:prstGeom prst="ellipse">
            <a:avLst/>
          </a:prstGeom>
          <a:solidFill>
            <a:srgbClr val="79A466"/>
          </a:solidFill>
          <a:ln w="1905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Global Economy Status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95CEDFD-B0B2-6377-AE2B-A377AF14F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12513" y="2287567"/>
            <a:ext cx="1821687" cy="1821687"/>
          </a:xfrm>
          <a:prstGeom prst="ellipse">
            <a:avLst/>
          </a:prstGeom>
          <a:solidFill>
            <a:srgbClr val="302030"/>
          </a:solidFill>
          <a:ln w="1905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Cinnamon Exporting Companies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AD9B1E8-EFCE-A37D-0B7C-CB556C78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2729" y="2014714"/>
            <a:ext cx="1584471" cy="1584471"/>
          </a:xfrm>
          <a:prstGeom prst="ellipse">
            <a:avLst/>
          </a:prstGeom>
          <a:solidFill>
            <a:schemeClr val="accent1"/>
          </a:solidFill>
          <a:ln w="1905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Local Prices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84B31B-0DD5-FE3A-261C-6E3F6B947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96200" y="2358499"/>
            <a:ext cx="1222900" cy="1222900"/>
          </a:xfrm>
          <a:prstGeom prst="ellipse">
            <a:avLst/>
          </a:prstGeom>
          <a:solidFill>
            <a:srgbClr val="7F7F7F"/>
          </a:solidFill>
          <a:ln w="1905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Supply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9FEA0F2-466A-326C-D62F-CA20EE330755}"/>
              </a:ext>
            </a:extLst>
          </p:cNvPr>
          <p:cNvSpPr/>
          <p:nvPr/>
        </p:nvSpPr>
        <p:spPr>
          <a:xfrm>
            <a:off x="5372100" y="1066799"/>
            <a:ext cx="1447800" cy="4572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INTERNAL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18212EA-D83E-F501-43FD-F3B655250B9B}"/>
              </a:ext>
            </a:extLst>
          </p:cNvPr>
          <p:cNvSpPr/>
          <p:nvPr/>
        </p:nvSpPr>
        <p:spPr>
          <a:xfrm>
            <a:off x="5372100" y="5515591"/>
            <a:ext cx="1447800" cy="4572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EXTERNAL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9A55B02-56E8-0E62-2260-EA45BB128F86}"/>
              </a:ext>
            </a:extLst>
          </p:cNvPr>
          <p:cNvSpPr/>
          <p:nvPr/>
        </p:nvSpPr>
        <p:spPr>
          <a:xfrm>
            <a:off x="8712200" y="3276599"/>
            <a:ext cx="1447800" cy="45720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LOCAL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1A1BD5C-52A7-C53D-FA1D-DF0A18716D74}"/>
              </a:ext>
            </a:extLst>
          </p:cNvPr>
          <p:cNvSpPr/>
          <p:nvPr/>
        </p:nvSpPr>
        <p:spPr>
          <a:xfrm>
            <a:off x="2014985" y="3293045"/>
            <a:ext cx="1447800" cy="45720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FOREIGN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AC409CD-DD5B-AF97-80C5-46BA1838E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94294" y="3820845"/>
            <a:ext cx="1407731" cy="1407731"/>
          </a:xfrm>
          <a:prstGeom prst="ellipse">
            <a:avLst/>
          </a:prstGeom>
          <a:solidFill>
            <a:schemeClr val="tx2">
              <a:lumMod val="75000"/>
            </a:schemeClr>
          </a:solidFill>
          <a:ln w="1905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Currency Rate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1CF128C-B421-E8A0-FB2E-D85CABA38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62895" y="2297981"/>
            <a:ext cx="1298605" cy="1298605"/>
          </a:xfrm>
          <a:prstGeom prst="ellipse">
            <a:avLst/>
          </a:prstGeom>
          <a:solidFill>
            <a:srgbClr val="7F7F7F"/>
          </a:solidFill>
          <a:ln w="1905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Demand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EAF4204-070F-8FE8-08D4-2A901C854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38751" y="1338642"/>
            <a:ext cx="1524000" cy="1524000"/>
          </a:xfrm>
          <a:prstGeom prst="ellipse">
            <a:avLst/>
          </a:prstGeom>
          <a:solidFill>
            <a:srgbClr val="A466A1"/>
          </a:solidFill>
          <a:ln w="1905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Prices of Foreign Markets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BB1418E-1CC9-DF88-A86C-01687BE38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96541" y="3611645"/>
            <a:ext cx="1584471" cy="1584471"/>
          </a:xfrm>
          <a:prstGeom prst="ellipse">
            <a:avLst/>
          </a:prstGeom>
          <a:solidFill>
            <a:srgbClr val="79A466"/>
          </a:solidFill>
          <a:ln w="1905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Local Economy Status</a:t>
            </a:r>
          </a:p>
        </p:txBody>
      </p:sp>
      <p:graphicFrame>
        <p:nvGraphicFramePr>
          <p:cNvPr id="27" name="Table 27">
            <a:extLst>
              <a:ext uri="{FF2B5EF4-FFF2-40B4-BE49-F238E27FC236}">
                <a16:creationId xmlns:a16="http://schemas.microsoft.com/office/drawing/2014/main" id="{654546C3-C3E4-7611-DF20-172EEDE78CB3}"/>
              </a:ext>
            </a:extLst>
          </p:cNvPr>
          <p:cNvGraphicFramePr>
            <a:graphicFrameLocks noGrp="1"/>
          </p:cNvGraphicFramePr>
          <p:nvPr/>
        </p:nvGraphicFramePr>
        <p:xfrm>
          <a:off x="8531440" y="5486400"/>
          <a:ext cx="3298609" cy="838572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02900">
                  <a:extLst>
                    <a:ext uri="{9D8B030D-6E8A-4147-A177-3AD203B41FA5}">
                      <a16:colId xmlns:a16="http://schemas.microsoft.com/office/drawing/2014/main" val="2629226508"/>
                    </a:ext>
                  </a:extLst>
                </a:gridCol>
                <a:gridCol w="2795709">
                  <a:extLst>
                    <a:ext uri="{9D8B030D-6E8A-4147-A177-3AD203B41FA5}">
                      <a16:colId xmlns:a16="http://schemas.microsoft.com/office/drawing/2014/main" val="2396308911"/>
                    </a:ext>
                  </a:extLst>
                </a:gridCol>
              </a:tblGrid>
              <a:tr h="419286">
                <a:tc>
                  <a:txBody>
                    <a:bodyPr/>
                    <a:lstStyle/>
                    <a:p>
                      <a:pPr algn="ctr"/>
                      <a:r>
                        <a:rPr lang="en-US" sz="1400" b="1"/>
                        <a:t>Y</a:t>
                      </a:r>
                    </a:p>
                  </a:txBody>
                  <a:tcPr marL="95959" marR="95959" marT="47980" marB="479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/>
                        <a:t>Cinnamon Industry</a:t>
                      </a:r>
                    </a:p>
                  </a:txBody>
                  <a:tcPr marL="95959" marR="95959" marT="47980" marB="47980" anchor="ctr"/>
                </a:tc>
                <a:extLst>
                  <a:ext uri="{0D108BD9-81ED-4DB2-BD59-A6C34878D82A}">
                    <a16:rowId xmlns:a16="http://schemas.microsoft.com/office/drawing/2014/main" val="3555087792"/>
                  </a:ext>
                </a:extLst>
              </a:tr>
              <a:tr h="419286">
                <a:tc>
                  <a:txBody>
                    <a:bodyPr/>
                    <a:lstStyle/>
                    <a:p>
                      <a:pPr algn="ctr"/>
                      <a:r>
                        <a:rPr lang="en-US" sz="1400" b="1"/>
                        <a:t>X</a:t>
                      </a:r>
                    </a:p>
                  </a:txBody>
                  <a:tcPr marL="95959" marR="95959" marT="47980" marB="4798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/>
                        <a:t>People </a:t>
                      </a:r>
                      <a:r>
                        <a:rPr lang="en-US" sz="900" b="0"/>
                        <a:t>(Related to the Cinnamon Value Chain)</a:t>
                      </a:r>
                      <a:endParaRPr lang="en-US" sz="1400" b="0"/>
                    </a:p>
                  </a:txBody>
                  <a:tcPr marL="95959" marR="95959" marT="47980" marB="47980"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9856507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72F5A4EB-4F0D-9DB9-D431-E567F914429A}"/>
              </a:ext>
            </a:extLst>
          </p:cNvPr>
          <p:cNvSpPr txBox="1"/>
          <p:nvPr/>
        </p:nvSpPr>
        <p:spPr>
          <a:xfrm>
            <a:off x="7840610" y="3521645"/>
            <a:ext cx="117782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b="1" i="1"/>
              <a:t>X</a:t>
            </a:r>
            <a:r>
              <a:rPr lang="en-US" sz="1100" i="1"/>
              <a:t> Axis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A2467E-29BF-1630-567D-D4E871612C84}"/>
              </a:ext>
            </a:extLst>
          </p:cNvPr>
          <p:cNvSpPr txBox="1"/>
          <p:nvPr/>
        </p:nvSpPr>
        <p:spPr>
          <a:xfrm>
            <a:off x="5983146" y="1132002"/>
            <a:ext cx="400110" cy="1444030"/>
          </a:xfrm>
          <a:prstGeom prst="rect">
            <a:avLst/>
          </a:prstGeom>
          <a:noFill/>
        </p:spPr>
        <p:txBody>
          <a:bodyPr vert="vert" wrap="square" rtlCol="0" anchor="ctr">
            <a:spAutoFit/>
          </a:bodyPr>
          <a:lstStyle/>
          <a:p>
            <a:pPr algn="ctr"/>
            <a:r>
              <a:rPr lang="en-US" sz="1400" b="1" i="1"/>
              <a:t>Y</a:t>
            </a:r>
            <a:r>
              <a:rPr lang="en-US" sz="1400" i="1"/>
              <a:t> </a:t>
            </a:r>
            <a:r>
              <a:rPr lang="en-US" sz="1100" i="1"/>
              <a:t>Axis</a:t>
            </a:r>
            <a:endParaRPr lang="en-US" sz="1400" i="1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7B4237C-6BD6-240C-E05E-2FBEAB554AAF}"/>
              </a:ext>
            </a:extLst>
          </p:cNvPr>
          <p:cNvSpPr/>
          <p:nvPr/>
        </p:nvSpPr>
        <p:spPr>
          <a:xfrm>
            <a:off x="668517" y="0"/>
            <a:ext cx="10744200" cy="80892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r>
              <a:rPr lang="en-US" sz="3200"/>
              <a:t>Factors that are impact on Cinnamon Market Prices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85B8903-2684-6DB3-2CDE-00C6F3527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53539" y="4169753"/>
            <a:ext cx="1523999" cy="1523999"/>
          </a:xfrm>
          <a:prstGeom prst="ellipse">
            <a:avLst/>
          </a:prstGeom>
          <a:solidFill>
            <a:srgbClr val="C00000"/>
          </a:solidFill>
          <a:ln w="1905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Exchanging Currency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594C68-E6B0-F4EC-A169-20154A4B9574}"/>
              </a:ext>
            </a:extLst>
          </p:cNvPr>
          <p:cNvSpPr/>
          <p:nvPr/>
        </p:nvSpPr>
        <p:spPr>
          <a:xfrm>
            <a:off x="2687817" y="6492875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IT20241032</a:t>
            </a:r>
            <a:r>
              <a:rPr lang="en-US" sz="1800">
                <a:solidFill>
                  <a:schemeClr val="tx1"/>
                </a:solidFill>
              </a:rPr>
              <a:t>   | </a:t>
            </a:r>
            <a:r>
              <a:rPr lang="en-US">
                <a:solidFill>
                  <a:schemeClr val="tx1"/>
                </a:solidFill>
              </a:rPr>
              <a:t>Ravishan S.A.A.</a:t>
            </a:r>
            <a:r>
              <a:rPr lang="en-US" sz="1800" b="1">
                <a:solidFill>
                  <a:schemeClr val="tx1"/>
                </a:solidFill>
              </a:rPr>
              <a:t> </a:t>
            </a:r>
            <a:r>
              <a:rPr lang="en-US" sz="1800">
                <a:solidFill>
                  <a:schemeClr val="tx1"/>
                </a:solidFill>
              </a:rPr>
              <a:t>| TMP-23-156</a:t>
            </a:r>
            <a:endParaRPr lang="en-US" sz="18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73333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AF75DFF-26B1-BE12-5D79-E80340124F1D}"/>
              </a:ext>
            </a:extLst>
          </p:cNvPr>
          <p:cNvSpPr/>
          <p:nvPr/>
        </p:nvSpPr>
        <p:spPr>
          <a:xfrm>
            <a:off x="668517" y="-758551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3FB67D17-BE7F-F1D0-E73D-AD2721E622EF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r>
              <a:rPr lang="en-US" sz="3600" b="1">
                <a:solidFill>
                  <a:schemeClr val="bg1"/>
                </a:solidFill>
                <a:latin typeface="+mn-lt"/>
              </a:rPr>
              <a:t>Cinnamon Price Chart Comparison – LKR &amp; USD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5E589FA-F45A-CD91-0F9D-FCB6E62796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0949038"/>
              </p:ext>
            </p:extLst>
          </p:nvPr>
        </p:nvGraphicFramePr>
        <p:xfrm>
          <a:off x="668517" y="1319753"/>
          <a:ext cx="10744199" cy="47416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B45EBD01-3F2E-9483-A77E-3FC3CD41EEF2}"/>
              </a:ext>
            </a:extLst>
          </p:cNvPr>
          <p:cNvSpPr/>
          <p:nvPr/>
        </p:nvSpPr>
        <p:spPr>
          <a:xfrm>
            <a:off x="2687817" y="6492875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IT20241032</a:t>
            </a:r>
            <a:r>
              <a:rPr lang="en-US" sz="1800">
                <a:solidFill>
                  <a:schemeClr val="tx1"/>
                </a:solidFill>
              </a:rPr>
              <a:t>   | </a:t>
            </a:r>
            <a:r>
              <a:rPr lang="en-US">
                <a:solidFill>
                  <a:schemeClr val="tx1"/>
                </a:solidFill>
              </a:rPr>
              <a:t>Ravishan S.A.A.</a:t>
            </a:r>
            <a:r>
              <a:rPr lang="en-US" sz="1800" b="1">
                <a:solidFill>
                  <a:schemeClr val="tx1"/>
                </a:solidFill>
              </a:rPr>
              <a:t> </a:t>
            </a:r>
            <a:r>
              <a:rPr lang="en-US" sz="1800">
                <a:solidFill>
                  <a:schemeClr val="tx1"/>
                </a:solidFill>
              </a:rPr>
              <a:t>| TMP-23-156</a:t>
            </a:r>
            <a:endParaRPr lang="en-US" sz="18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347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AF75DFF-26B1-BE12-5D79-E80340124F1D}"/>
              </a:ext>
            </a:extLst>
          </p:cNvPr>
          <p:cNvSpPr/>
          <p:nvPr/>
        </p:nvSpPr>
        <p:spPr>
          <a:xfrm>
            <a:off x="668517" y="-758551"/>
            <a:ext cx="10744200" cy="1676400"/>
          </a:xfrm>
          <a:prstGeom prst="roundRect">
            <a:avLst/>
          </a:prstGeom>
          <a:solidFill>
            <a:srgbClr val="F39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3FB67D17-BE7F-F1D0-E73D-AD2721E622EF}"/>
              </a:ext>
            </a:extLst>
          </p:cNvPr>
          <p:cNvSpPr txBox="1">
            <a:spLocks/>
          </p:cNvSpPr>
          <p:nvPr/>
        </p:nvSpPr>
        <p:spPr>
          <a:xfrm>
            <a:off x="304800" y="0"/>
            <a:ext cx="11684000" cy="79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dobe Devanagari" pitchFamily="18" charset="0"/>
                <a:ea typeface="+mj-ea"/>
                <a:cs typeface="Adobe Devanagari" pitchFamily="18" charset="0"/>
              </a:defRPr>
            </a:lvl1pPr>
          </a:lstStyle>
          <a:p>
            <a:r>
              <a:rPr lang="en-US" sz="4000" b="1">
                <a:solidFill>
                  <a:schemeClr val="bg1"/>
                </a:solidFill>
                <a:latin typeface="+mn-lt"/>
              </a:rPr>
              <a:t>Better Option for Price Prediction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9008C9-1A90-7468-DCD5-F66CB07C0A77}"/>
              </a:ext>
            </a:extLst>
          </p:cNvPr>
          <p:cNvSpPr txBox="1"/>
          <p:nvPr/>
        </p:nvSpPr>
        <p:spPr>
          <a:xfrm>
            <a:off x="668517" y="5422681"/>
            <a:ext cx="10744200" cy="707886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sz="2000"/>
              <a:t>Finance Dataset Source (for historical data &amp; convert currency rates): 			</a:t>
            </a:r>
            <a:r>
              <a:rPr lang="en-US" i="1">
                <a:solidFill>
                  <a:schemeClr val="accent1">
                    <a:lumMod val="50000"/>
                  </a:schemeClr>
                </a:solidFill>
              </a:rPr>
              <a:t>https://</a:t>
            </a:r>
            <a:r>
              <a:rPr lang="en-US" i="1" err="1">
                <a:solidFill>
                  <a:schemeClr val="accent1">
                    <a:lumMod val="50000"/>
                  </a:schemeClr>
                </a:solidFill>
              </a:rPr>
              <a:t>www.federalreserve.gov</a:t>
            </a:r>
            <a:r>
              <a:rPr lang="en-US" i="1">
                <a:solidFill>
                  <a:schemeClr val="accent1">
                    <a:lumMod val="50000"/>
                  </a:schemeClr>
                </a:solidFill>
              </a:rPr>
              <a:t>/releases/h10/hist/dat00_sl.htm</a:t>
            </a:r>
            <a:endParaRPr lang="en-US" sz="2000" i="1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D25B3491-1727-1A86-F6B8-D56CFDFC72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687062"/>
              </p:ext>
            </p:extLst>
          </p:nvPr>
        </p:nvGraphicFramePr>
        <p:xfrm>
          <a:off x="668517" y="2175166"/>
          <a:ext cx="10744200" cy="29233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2100">
                  <a:extLst>
                    <a:ext uri="{9D8B030D-6E8A-4147-A177-3AD203B41FA5}">
                      <a16:colId xmlns:a16="http://schemas.microsoft.com/office/drawing/2014/main" val="3641849577"/>
                    </a:ext>
                  </a:extLst>
                </a:gridCol>
                <a:gridCol w="5372100">
                  <a:extLst>
                    <a:ext uri="{9D8B030D-6E8A-4147-A177-3AD203B41FA5}">
                      <a16:colId xmlns:a16="http://schemas.microsoft.com/office/drawing/2014/main" val="1812361265"/>
                    </a:ext>
                  </a:extLst>
                </a:gridCol>
              </a:tblGrid>
              <a:tr h="13300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/>
                    </a:p>
                  </a:txBody>
                  <a:tcPr anchor="ctr">
                    <a:solidFill>
                      <a:srgbClr val="FF9900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607676"/>
                  </a:ext>
                </a:extLst>
              </a:tr>
              <a:tr h="15932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strike="sngStrike"/>
                        <a:t>Price Prediction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strike="sngStrike"/>
                        <a:t>considering LKR</a:t>
                      </a:r>
                    </a:p>
                  </a:txBody>
                  <a:tcPr anchor="ctr">
                    <a:solidFill>
                      <a:srgbClr val="FF9900">
                        <a:alpha val="7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/>
                        <a:t>Price Prediction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/>
                        <a:t>considering USD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4676351"/>
                  </a:ext>
                </a:extLst>
              </a:tr>
            </a:tbl>
          </a:graphicData>
        </a:graphic>
      </p:graphicFrame>
      <p:sp>
        <p:nvSpPr>
          <p:cNvPr id="12" name="Arrow: Striped Right 11">
            <a:extLst>
              <a:ext uri="{FF2B5EF4-FFF2-40B4-BE49-F238E27FC236}">
                <a16:creationId xmlns:a16="http://schemas.microsoft.com/office/drawing/2014/main" id="{39364697-3D11-C425-C070-BB3854D8CC49}"/>
              </a:ext>
            </a:extLst>
          </p:cNvPr>
          <p:cNvSpPr/>
          <p:nvPr/>
        </p:nvSpPr>
        <p:spPr>
          <a:xfrm>
            <a:off x="7592291" y="1426993"/>
            <a:ext cx="2133601" cy="1496346"/>
          </a:xfrm>
          <a:prstGeom prst="stripedRightArrow">
            <a:avLst/>
          </a:prstGeom>
          <a:solidFill>
            <a:schemeClr val="accent4">
              <a:lumMod val="50000"/>
            </a:schemeClr>
          </a:solidFill>
          <a:ln>
            <a:solidFill>
              <a:srgbClr val="00B050"/>
            </a:solidFill>
          </a:ln>
          <a:scene3d>
            <a:camera prst="orthographicFront">
              <a:rot lat="0" lon="0" rev="162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68CA2BD0-B792-C1E1-EF1C-CB1C6CFD1255}"/>
              </a:ext>
            </a:extLst>
          </p:cNvPr>
          <p:cNvSpPr/>
          <p:nvPr/>
        </p:nvSpPr>
        <p:spPr>
          <a:xfrm>
            <a:off x="2382981" y="1704112"/>
            <a:ext cx="2189018" cy="1177662"/>
          </a:xfrm>
          <a:prstGeom prst="parallelogram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LK"/>
              <a:t>Convert to USD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B0287E-5027-45EA-1BE4-9A40FC0089F5}"/>
              </a:ext>
            </a:extLst>
          </p:cNvPr>
          <p:cNvSpPr txBox="1"/>
          <p:nvPr/>
        </p:nvSpPr>
        <p:spPr>
          <a:xfrm>
            <a:off x="793139" y="2987491"/>
            <a:ext cx="5136608" cy="400110"/>
          </a:xfrm>
          <a:prstGeom prst="rect">
            <a:avLst/>
          </a:prstGeom>
          <a:solidFill>
            <a:srgbClr val="FF9900"/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i="1">
                <a:solidFill>
                  <a:schemeClr val="bg1"/>
                </a:solidFill>
              </a:rPr>
              <a:t>Finance Dataset for currency conversion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46BDDB-14C7-FF81-DA50-81FE656BA732}"/>
              </a:ext>
            </a:extLst>
          </p:cNvPr>
          <p:cNvSpPr txBox="1"/>
          <p:nvPr/>
        </p:nvSpPr>
        <p:spPr>
          <a:xfrm>
            <a:off x="8391645" y="1426993"/>
            <a:ext cx="5555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LK" sz="4400" b="1">
                <a:solidFill>
                  <a:schemeClr val="bg1"/>
                </a:solidFill>
              </a:rPr>
              <a:t>$</a:t>
            </a:r>
          </a:p>
        </p:txBody>
      </p:sp>
      <p:pic>
        <p:nvPicPr>
          <p:cNvPr id="7" name="Graphic 6" descr="Badge Tick with solid fill">
            <a:extLst>
              <a:ext uri="{FF2B5EF4-FFF2-40B4-BE49-F238E27FC236}">
                <a16:creationId xmlns:a16="http://schemas.microsoft.com/office/drawing/2014/main" id="{79CCE685-96F4-7A63-8BCA-CA1BF2F67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81384" y="3829731"/>
            <a:ext cx="914400" cy="914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0C5682-A6EC-382E-C0E0-4C79B76E22CA}"/>
              </a:ext>
            </a:extLst>
          </p:cNvPr>
          <p:cNvSpPr/>
          <p:nvPr/>
        </p:nvSpPr>
        <p:spPr>
          <a:xfrm>
            <a:off x="2687817" y="6492875"/>
            <a:ext cx="6816365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mbria"/>
                <a:ea typeface="+mn-ea"/>
                <a:cs typeface="+mn-cs"/>
              </a:defRPr>
            </a:lvl9pPr>
          </a:lstStyle>
          <a:p>
            <a:r>
              <a:rPr lang="en-US" sz="1800" b="1">
                <a:solidFill>
                  <a:schemeClr val="tx1"/>
                </a:solidFill>
              </a:rPr>
              <a:t>IT20241032</a:t>
            </a:r>
            <a:r>
              <a:rPr lang="en-US" sz="1800">
                <a:solidFill>
                  <a:schemeClr val="tx1"/>
                </a:solidFill>
              </a:rPr>
              <a:t>   | </a:t>
            </a:r>
            <a:r>
              <a:rPr lang="en-US">
                <a:solidFill>
                  <a:schemeClr val="tx1"/>
                </a:solidFill>
              </a:rPr>
              <a:t>Ravishan S.A.A.</a:t>
            </a:r>
            <a:r>
              <a:rPr lang="en-US" sz="1800" b="1">
                <a:solidFill>
                  <a:schemeClr val="tx1"/>
                </a:solidFill>
              </a:rPr>
              <a:t> </a:t>
            </a:r>
            <a:r>
              <a:rPr lang="en-US" sz="1800">
                <a:solidFill>
                  <a:schemeClr val="tx1"/>
                </a:solidFill>
              </a:rPr>
              <a:t>| TMP-23-156</a:t>
            </a:r>
            <a:endParaRPr lang="en-US" sz="18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17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8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8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800" fill="hold">
                                          <p:stCondLst>
                                            <p:cond delay="2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800" fill="hold">
                                          <p:stCondLst>
                                            <p:cond delay="3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000"/>
                            </p:stCondLst>
                            <p:childTnLst>
                              <p:par>
                                <p:cTn id="12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6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6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600" fill="hold">
                                          <p:stCondLst>
                                            <p:cond delay="1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600" fill="hold">
                                          <p:stCondLst>
                                            <p:cond delay="2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6.0.15"/>
  <p:tag name="AS_OS" val="Unix 5.4.0.1097"/>
  <p:tag name="AS_RELEASE_DATE" val="2022.06.14"/>
  <p:tag name="AS_TITLE" val="Aspose.Slides for .NET5"/>
  <p:tag name="AS_VERSION" val="22.6"/>
</p:tagLst>
</file>

<file path=ppt/theme/theme1.xml><?xml version="1.0" encoding="utf-8"?>
<a:theme xmlns:a="http://schemas.openxmlformats.org/drawingml/2006/main" name="Office Theme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2">
      <a:majorFont>
        <a:latin typeface="Calibri"/>
        <a:ea typeface="Calibri" panose="020F0502020204030204"/>
        <a:cs typeface="Arial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Cambria"/>
        <a:cs typeface="Arial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D08376A6-FCE2-4A8E-BFFF-11B69BD93976}" vid="{0A5F165D-9E14-4628-BA29-A51D7051FD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79fb2318-e28a-4721-a8c7-0e8370976dd8">
      <UserInfo>
        <DisplayName>BASA-Y4-RESEARCH-PROJECT-GROUP Members</DisplayName>
        <AccountId>7</AccountId>
        <AccountType/>
      </UserInfo>
    </SharedWithUsers>
    <_activity xmlns="7a919eff-f63f-4a0e-8cb5-ebbc82eabc8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BD6A75348B57408DB3E8260834582A" ma:contentTypeVersion="14" ma:contentTypeDescription="Create a new document." ma:contentTypeScope="" ma:versionID="5e340baccd1099e47aaa962c8742cf3d">
  <xsd:schema xmlns:xsd="http://www.w3.org/2001/XMLSchema" xmlns:xs="http://www.w3.org/2001/XMLSchema" xmlns:p="http://schemas.microsoft.com/office/2006/metadata/properties" xmlns:ns3="7a919eff-f63f-4a0e-8cb5-ebbc82eabc87" xmlns:ns4="79fb2318-e28a-4721-a8c7-0e8370976dd8" targetNamespace="http://schemas.microsoft.com/office/2006/metadata/properties" ma:root="true" ma:fieldsID="038e3e9c41588b4f4b144d7f787f50f5" ns3:_="" ns4:_="">
    <xsd:import namespace="7a919eff-f63f-4a0e-8cb5-ebbc82eabc87"/>
    <xsd:import namespace="79fb2318-e28a-4721-a8c7-0e8370976dd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LengthInSecond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919eff-f63f-4a0e-8cb5-ebbc82eabc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fb2318-e28a-4721-a8c7-0e8370976dd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B4E9DA-5557-4F31-8242-FAA0B5CD321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4AED8BA-9CF7-493B-A437-9F79F68D63FF}">
  <ds:schemaRefs>
    <ds:schemaRef ds:uri="79fb2318-e28a-4721-a8c7-0e8370976dd8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7a919eff-f63f-4a0e-8cb5-ebbc82eabc87"/>
  </ds:schemaRefs>
</ds:datastoreItem>
</file>

<file path=customXml/itemProps3.xml><?xml version="1.0" encoding="utf-8"?>
<ds:datastoreItem xmlns:ds="http://schemas.openxmlformats.org/officeDocument/2006/customXml" ds:itemID="{7BDD9E25-8F5A-4AF3-9E10-DD9829800626}">
  <ds:schemaRefs>
    <ds:schemaRef ds:uri="79fb2318-e28a-4721-a8c7-0e8370976dd8"/>
    <ds:schemaRef ds:uri="7a919eff-f63f-4a0e-8cb5-ebbc82eabc8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2998</Words>
  <Application>Microsoft Macintosh PowerPoint</Application>
  <PresentationFormat>Widescreen</PresentationFormat>
  <Paragraphs>363</Paragraphs>
  <Slides>42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Adobe Devanagari</vt:lpstr>
      <vt:lpstr>Arial</vt:lpstr>
      <vt:lpstr>Arial,Sans-Serif</vt:lpstr>
      <vt:lpstr>Calibri</vt:lpstr>
      <vt:lpstr>Cambria</vt:lpstr>
      <vt:lpstr>Kunstler Script</vt:lpstr>
      <vt:lpstr>Times New Roman</vt:lpstr>
      <vt:lpstr>Wingdings</vt:lpstr>
      <vt:lpstr>Office Theme</vt:lpstr>
      <vt:lpstr>Elevating Cinnamon Industry through Expert Guidance and Support</vt:lpstr>
      <vt:lpstr>Meet the Team</vt:lpstr>
      <vt:lpstr>PowerPoint Presentation</vt:lpstr>
      <vt:lpstr>PowerPoint Presentation</vt:lpstr>
      <vt:lpstr>PowerPoint Presentation</vt:lpstr>
      <vt:lpstr>DATASET for Cinnamon Price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TECHNOLOGIES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OBJECTIVES</vt:lpstr>
      <vt:lpstr>PowerPoint Presentation</vt:lpstr>
      <vt:lpstr>PowerPoint Presentation</vt:lpstr>
      <vt:lpstr>DATA SETS</vt:lpstr>
      <vt:lpstr>REFERENCES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IT20241032 | RAVISHAN S.A.A.</dc:title>
  <dc:creator>Ravishan S.A.A. it20241032</dc:creator>
  <cp:lastModifiedBy>Ravishan S.A.A. it20241032</cp:lastModifiedBy>
  <cp:revision>2</cp:revision>
  <cp:lastPrinted>2023-03-31T04:34:45Z</cp:lastPrinted>
  <dcterms:created xsi:type="dcterms:W3CDTF">2023-03-31T04:34:45Z</dcterms:created>
  <dcterms:modified xsi:type="dcterms:W3CDTF">2023-05-26T18:07:44Z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0x01010038BD6A75348B57408DB3E8260834582A</vt:lpwstr>
  </property>
</Properties>
</file>

<file path=docProps/thumbnail.jpeg>
</file>